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embeddedFontLst>
    <p:embeddedFont>
      <p:font typeface="Open Sans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OpenSans-regular.fntdata"/><Relationship Id="rId14" Type="http://schemas.openxmlformats.org/officeDocument/2006/relationships/slide" Target="slides/slide9.xml"/><Relationship Id="rId17" Type="http://schemas.openxmlformats.org/officeDocument/2006/relationships/font" Target="fonts/OpenSans-italic.fntdata"/><Relationship Id="rId16" Type="http://schemas.openxmlformats.org/officeDocument/2006/relationships/font" Target="fonts/OpenSans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schemas.openxmlformats.org/officeDocument/2006/relationships/font" Target="fonts/OpenSans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af3852d525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af3852d52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af3852d525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af3852d525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af3852d525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af3852d525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af3852d525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af3852d525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af3852d525_0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af3852d525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af3852d525_0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af3852d525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af3852d525_0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af3852d525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af3852d525_0_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af3852d525_0_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2.png"/><Relationship Id="rId4" Type="http://schemas.openxmlformats.org/officeDocument/2006/relationships/image" Target="../media/image8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0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png"/><Relationship Id="rId4" Type="http://schemas.openxmlformats.org/officeDocument/2006/relationships/image" Target="../media/image2.png"/><Relationship Id="rId5" Type="http://schemas.openxmlformats.org/officeDocument/2006/relationships/image" Target="../media/image6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1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Relationship Id="rId4" Type="http://schemas.openxmlformats.org/officeDocument/2006/relationships/image" Target="../media/image9.png"/><Relationship Id="rId5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4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662DB2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500">
                <a:solidFill>
                  <a:srgbClr val="F5BB41"/>
                </a:solidFill>
                <a:latin typeface="Open Sans"/>
                <a:ea typeface="Open Sans"/>
                <a:cs typeface="Open Sans"/>
                <a:sym typeface="Open Sans"/>
              </a:rPr>
              <a:t>Introducing Read&amp;Write</a:t>
            </a:r>
            <a:endParaRPr b="1" sz="4500">
              <a:solidFill>
                <a:srgbClr val="F5BB4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672200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 toolbar to help every student </a:t>
            </a:r>
            <a:r>
              <a:rPr lang="en-GB" sz="18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succeed</a:t>
            </a:r>
            <a:endParaRPr sz="18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81188" y="1171575"/>
            <a:ext cx="2181626" cy="686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3321925"/>
            <a:ext cx="8839198" cy="12087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3F3F3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type="title"/>
          </p:nvPr>
        </p:nvSpPr>
        <p:spPr>
          <a:xfrm>
            <a:off x="321225" y="1032750"/>
            <a:ext cx="3928800" cy="307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662DB2"/>
                </a:solidFill>
                <a:latin typeface="Open Sans"/>
                <a:ea typeface="Open Sans"/>
                <a:cs typeface="Open Sans"/>
                <a:sym typeface="Open Sans"/>
              </a:rPr>
              <a:t>Read&amp;Write literacy software is a discreet toolbar, proven to improve students’ reading and writing, </a:t>
            </a:r>
            <a:endParaRPr>
              <a:solidFill>
                <a:srgbClr val="662DB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662DB2"/>
                </a:solidFill>
                <a:latin typeface="Open Sans"/>
                <a:ea typeface="Open Sans"/>
                <a:cs typeface="Open Sans"/>
                <a:sym typeface="Open Sans"/>
              </a:rPr>
              <a:t>in class</a:t>
            </a:r>
            <a:r>
              <a:rPr lang="en-GB">
                <a:solidFill>
                  <a:srgbClr val="662DB2"/>
                </a:solidFill>
                <a:latin typeface="Open Sans"/>
                <a:ea typeface="Open Sans"/>
                <a:cs typeface="Open Sans"/>
                <a:sym typeface="Open Sans"/>
              </a:rPr>
              <a:t>, </a:t>
            </a:r>
            <a:r>
              <a:rPr b="1" lang="en-GB">
                <a:solidFill>
                  <a:srgbClr val="662DB2"/>
                </a:solidFill>
                <a:latin typeface="Open Sans"/>
                <a:ea typeface="Open Sans"/>
                <a:cs typeface="Open Sans"/>
                <a:sym typeface="Open Sans"/>
              </a:rPr>
              <a:t>at home</a:t>
            </a:r>
            <a:r>
              <a:rPr lang="en-GB">
                <a:solidFill>
                  <a:srgbClr val="662DB2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endParaRPr>
              <a:solidFill>
                <a:srgbClr val="662DB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662DB2"/>
                </a:solidFill>
                <a:latin typeface="Open Sans"/>
                <a:ea typeface="Open Sans"/>
                <a:cs typeface="Open Sans"/>
                <a:sym typeface="Open Sans"/>
              </a:rPr>
              <a:t>and </a:t>
            </a:r>
            <a:r>
              <a:rPr b="1" lang="en-GB">
                <a:solidFill>
                  <a:srgbClr val="662DB2"/>
                </a:solidFill>
                <a:latin typeface="Open Sans"/>
                <a:ea typeface="Open Sans"/>
                <a:cs typeface="Open Sans"/>
                <a:sym typeface="Open Sans"/>
              </a:rPr>
              <a:t>in exams</a:t>
            </a:r>
            <a:r>
              <a:rPr lang="en-GB">
                <a:solidFill>
                  <a:srgbClr val="662DB2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>
              <a:solidFill>
                <a:srgbClr val="662DB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3" name="Google Shape;63;p14"/>
          <p:cNvSpPr txBox="1"/>
          <p:nvPr>
            <p:ph idx="1" type="body"/>
          </p:nvPr>
        </p:nvSpPr>
        <p:spPr>
          <a:xfrm>
            <a:off x="4572000" y="1086200"/>
            <a:ext cx="4260300" cy="208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Open Sans"/>
              <a:buChar char="➔"/>
            </a:pPr>
            <a:r>
              <a:rPr lang="en-GB" sz="16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works </a:t>
            </a:r>
            <a:r>
              <a:rPr lang="en-GB" sz="16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seamlessly with virtually any kind of educational content - such as websites, Microsoft Word files, PDFs and Google Docs</a:t>
            </a:r>
            <a:br>
              <a:rPr lang="en-GB" sz="16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</a:br>
            <a:endParaRPr sz="160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Open Sans"/>
              <a:buChar char="➔"/>
            </a:pPr>
            <a:r>
              <a:rPr lang="en-GB" sz="16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with features to support a diverse range of learners</a:t>
            </a:r>
            <a:endParaRPr sz="160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3F3F3"/>
        </a:soli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549825" y="484350"/>
            <a:ext cx="4603200" cy="160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662DB2"/>
                </a:solidFill>
                <a:latin typeface="Open Sans"/>
                <a:ea typeface="Open Sans"/>
                <a:cs typeface="Open Sans"/>
                <a:sym typeface="Open Sans"/>
              </a:rPr>
              <a:t>Every student</a:t>
            </a:r>
            <a:r>
              <a:rPr lang="en-GB">
                <a:solidFill>
                  <a:srgbClr val="662DB2"/>
                </a:solidFill>
                <a:latin typeface="Open Sans"/>
                <a:ea typeface="Open Sans"/>
                <a:cs typeface="Open Sans"/>
                <a:sym typeface="Open Sans"/>
              </a:rPr>
              <a:t> can </a:t>
            </a:r>
            <a:br>
              <a:rPr lang="en-GB">
                <a:solidFill>
                  <a:srgbClr val="662DB2"/>
                </a:solidFill>
                <a:latin typeface="Open Sans"/>
                <a:ea typeface="Open Sans"/>
                <a:cs typeface="Open Sans"/>
                <a:sym typeface="Open Sans"/>
              </a:rPr>
            </a:br>
            <a:r>
              <a:rPr lang="en-GB">
                <a:solidFill>
                  <a:srgbClr val="662DB2"/>
                </a:solidFill>
                <a:latin typeface="Open Sans"/>
                <a:ea typeface="Open Sans"/>
                <a:cs typeface="Open Sans"/>
                <a:sym typeface="Open Sans"/>
              </a:rPr>
              <a:t>benefit from Read&amp;Write</a:t>
            </a:r>
            <a:endParaRPr>
              <a:solidFill>
                <a:srgbClr val="662DB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rgbClr val="662DB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rgbClr val="662DB2"/>
                </a:solidFill>
                <a:latin typeface="Open Sans"/>
                <a:ea typeface="Open Sans"/>
                <a:cs typeface="Open Sans"/>
                <a:sym typeface="Open Sans"/>
              </a:rPr>
              <a:t>It’s particularly </a:t>
            </a:r>
            <a:r>
              <a:rPr lang="en-GB" sz="1800">
                <a:solidFill>
                  <a:srgbClr val="662DB2"/>
                </a:solidFill>
                <a:latin typeface="Open Sans"/>
                <a:ea typeface="Open Sans"/>
                <a:cs typeface="Open Sans"/>
                <a:sym typeface="Open Sans"/>
              </a:rPr>
              <a:t>beneficial</a:t>
            </a:r>
            <a:r>
              <a:rPr lang="en-GB" sz="1800">
                <a:solidFill>
                  <a:srgbClr val="662DB2"/>
                </a:solidFill>
                <a:latin typeface="Open Sans"/>
                <a:ea typeface="Open Sans"/>
                <a:cs typeface="Open Sans"/>
                <a:sym typeface="Open Sans"/>
              </a:rPr>
              <a:t> for </a:t>
            </a:r>
            <a:r>
              <a:rPr lang="en-GB" sz="1800">
                <a:solidFill>
                  <a:srgbClr val="662DB2"/>
                </a:solidFill>
                <a:latin typeface="Open Sans"/>
                <a:ea typeface="Open Sans"/>
                <a:cs typeface="Open Sans"/>
                <a:sym typeface="Open Sans"/>
              </a:rPr>
              <a:t>those who</a:t>
            </a:r>
            <a:r>
              <a:rPr lang="en-GB" sz="1800">
                <a:solidFill>
                  <a:srgbClr val="662DB2"/>
                </a:solidFill>
                <a:latin typeface="Open Sans"/>
                <a:ea typeface="Open Sans"/>
                <a:cs typeface="Open Sans"/>
                <a:sym typeface="Open Sans"/>
              </a:rPr>
              <a:t>:</a:t>
            </a:r>
            <a:endParaRPr sz="1800">
              <a:solidFill>
                <a:srgbClr val="662DB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549825" y="2295875"/>
            <a:ext cx="4812900" cy="1838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Open Sans"/>
              <a:buChar char="➔"/>
            </a:pPr>
            <a:r>
              <a:rPr lang="en-GB" sz="16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would like to be more independent learners</a:t>
            </a:r>
            <a:endParaRPr sz="160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30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Open Sans"/>
              <a:buChar char="➔"/>
            </a:pPr>
            <a:r>
              <a:rPr lang="en-GB" sz="16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have English as a second language</a:t>
            </a:r>
            <a:endParaRPr sz="160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30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Open Sans"/>
              <a:buChar char="➔"/>
            </a:pPr>
            <a:r>
              <a:rPr lang="en-GB" sz="16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use a human or digital reader in exams</a:t>
            </a:r>
            <a:endParaRPr sz="160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Open Sans"/>
              <a:buChar char="➔"/>
            </a:pPr>
            <a:r>
              <a:rPr lang="en-GB" sz="16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have additional learning needs, for </a:t>
            </a:r>
            <a:br>
              <a:rPr lang="en-GB" sz="16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</a:br>
            <a:r>
              <a:rPr lang="en-GB" sz="16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example dyslexia</a:t>
            </a:r>
            <a:endParaRPr sz="160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10800000">
            <a:off x="5943750" y="-771524"/>
            <a:ext cx="2838300" cy="53372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662DB2"/>
        </a:soli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>
            <p:ph type="ctrTitle"/>
          </p:nvPr>
        </p:nvSpPr>
        <p:spPr>
          <a:xfrm>
            <a:off x="2394825" y="1481100"/>
            <a:ext cx="4487700" cy="695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F5BB41"/>
                </a:solidFill>
                <a:latin typeface="Open Sans"/>
                <a:ea typeface="Open Sans"/>
                <a:cs typeface="Open Sans"/>
                <a:sym typeface="Open Sans"/>
              </a:rPr>
              <a:t>Key features</a:t>
            </a:r>
            <a:endParaRPr b="1">
              <a:solidFill>
                <a:srgbClr val="F5BB4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76" name="Google Shape;76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2633662" y="-290475"/>
            <a:ext cx="14316075" cy="9544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3F3F3"/>
        </a:solidFill>
      </p:bgPr>
    </p:bg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/>
          <p:nvPr>
            <p:ph type="title"/>
          </p:nvPr>
        </p:nvSpPr>
        <p:spPr>
          <a:xfrm>
            <a:off x="683175" y="760850"/>
            <a:ext cx="5127000" cy="58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662DB2"/>
                </a:solidFill>
                <a:latin typeface="Open Sans"/>
                <a:ea typeface="Open Sans"/>
                <a:cs typeface="Open Sans"/>
                <a:sym typeface="Open Sans"/>
              </a:rPr>
              <a:t>Tools for reading &amp; writing </a:t>
            </a:r>
            <a:endParaRPr sz="2300">
              <a:solidFill>
                <a:srgbClr val="662DB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2" name="Google Shape;82;p17"/>
          <p:cNvSpPr txBox="1"/>
          <p:nvPr>
            <p:ph idx="1" type="body"/>
          </p:nvPr>
        </p:nvSpPr>
        <p:spPr>
          <a:xfrm>
            <a:off x="1283000" y="1981550"/>
            <a:ext cx="2317200" cy="2466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662DB2"/>
                </a:solidFill>
                <a:latin typeface="Open Sans"/>
                <a:ea typeface="Open Sans"/>
                <a:cs typeface="Open Sans"/>
                <a:sym typeface="Open Sans"/>
              </a:rPr>
              <a:t>Text to Speech</a:t>
            </a:r>
            <a:r>
              <a:rPr lang="en-GB">
                <a:solidFill>
                  <a:srgbClr val="662DB2"/>
                </a:solidFill>
                <a:latin typeface="Open Sans"/>
                <a:ea typeface="Open Sans"/>
                <a:cs typeface="Open Sans"/>
                <a:sym typeface="Open Sans"/>
              </a:rPr>
              <a:t>:</a:t>
            </a:r>
            <a:endParaRPr b="1">
              <a:solidFill>
                <a:srgbClr val="662DB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662DB2"/>
                </a:solidFill>
                <a:latin typeface="Open Sans"/>
                <a:ea typeface="Open Sans"/>
                <a:cs typeface="Open Sans"/>
                <a:sym typeface="Open Sans"/>
              </a:rPr>
              <a:t>Text &amp; Picture Dictionaries</a:t>
            </a:r>
            <a:r>
              <a:rPr lang="en-GB">
                <a:solidFill>
                  <a:srgbClr val="662DB2"/>
                </a:solidFill>
                <a:latin typeface="Open Sans"/>
                <a:ea typeface="Open Sans"/>
                <a:cs typeface="Open Sans"/>
                <a:sym typeface="Open Sans"/>
              </a:rPr>
              <a:t>: </a:t>
            </a:r>
            <a:endParaRPr>
              <a:solidFill>
                <a:srgbClr val="662DB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b="1" lang="en-GB">
                <a:solidFill>
                  <a:srgbClr val="662DB2"/>
                </a:solidFill>
                <a:latin typeface="Open Sans"/>
                <a:ea typeface="Open Sans"/>
                <a:cs typeface="Open Sans"/>
                <a:sym typeface="Open Sans"/>
              </a:rPr>
              <a:t>Word Prediction</a:t>
            </a:r>
            <a:r>
              <a:rPr lang="en-GB">
                <a:solidFill>
                  <a:srgbClr val="662DB2"/>
                </a:solidFill>
                <a:latin typeface="Open Sans"/>
                <a:ea typeface="Open Sans"/>
                <a:cs typeface="Open Sans"/>
                <a:sym typeface="Open Sans"/>
              </a:rPr>
              <a:t>:</a:t>
            </a:r>
            <a:endParaRPr>
              <a:solidFill>
                <a:srgbClr val="662DB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3" name="Google Shape;83;p17"/>
          <p:cNvSpPr txBox="1"/>
          <p:nvPr>
            <p:ph idx="1" type="body"/>
          </p:nvPr>
        </p:nvSpPr>
        <p:spPr>
          <a:xfrm>
            <a:off x="3400175" y="1981550"/>
            <a:ext cx="4924500" cy="237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reads words, passages, or whole documents aloud with easy-to-follow dual colour highlighting.</a:t>
            </a:r>
            <a:endParaRPr sz="160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provide deﬁnitions and displays images to help with word comprehension.</a:t>
            </a:r>
            <a:endParaRPr sz="160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 sz="16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speeds up writing by suggesting frequently used words, helping to expand student vocabulary. </a:t>
            </a:r>
            <a:endParaRPr sz="160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84" name="Google Shape;84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19325" y="3619475"/>
            <a:ext cx="349375" cy="352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19319" y="2942663"/>
            <a:ext cx="349375" cy="342462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19324" y="2056108"/>
            <a:ext cx="349375" cy="3524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3F3F3"/>
        </a:solidFill>
      </p:bgPr>
    </p:bg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8"/>
          <p:cNvSpPr txBox="1"/>
          <p:nvPr>
            <p:ph type="title"/>
          </p:nvPr>
        </p:nvSpPr>
        <p:spPr>
          <a:xfrm>
            <a:off x="1969050" y="760575"/>
            <a:ext cx="8520600" cy="87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662DB2"/>
                </a:solidFill>
              </a:rPr>
              <a:t>Tools for homework </a:t>
            </a:r>
            <a:endParaRPr sz="2300">
              <a:solidFill>
                <a:srgbClr val="662DB2"/>
              </a:solidFill>
            </a:endParaRPr>
          </a:p>
        </p:txBody>
      </p:sp>
      <p:sp>
        <p:nvSpPr>
          <p:cNvPr id="92" name="Google Shape;92;p18"/>
          <p:cNvSpPr txBox="1"/>
          <p:nvPr>
            <p:ph idx="1" type="body"/>
          </p:nvPr>
        </p:nvSpPr>
        <p:spPr>
          <a:xfrm>
            <a:off x="2359575" y="1743425"/>
            <a:ext cx="1831500" cy="244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662DB2"/>
                </a:solidFill>
                <a:latin typeface="Open Sans"/>
                <a:ea typeface="Open Sans"/>
                <a:cs typeface="Open Sans"/>
                <a:sym typeface="Open Sans"/>
              </a:rPr>
              <a:t>Check It</a:t>
            </a:r>
            <a:r>
              <a:rPr lang="en-GB">
                <a:solidFill>
                  <a:srgbClr val="662DB2"/>
                </a:solidFill>
                <a:latin typeface="Open Sans"/>
                <a:ea typeface="Open Sans"/>
                <a:cs typeface="Open Sans"/>
                <a:sym typeface="Open Sans"/>
              </a:rPr>
              <a:t>:</a:t>
            </a:r>
            <a:r>
              <a:rPr i="1" lang="en-GB">
                <a:solidFill>
                  <a:srgbClr val="662DB2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endParaRPr>
              <a:solidFill>
                <a:srgbClr val="662DB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662DB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662DB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b="1" lang="en-GB">
                <a:solidFill>
                  <a:srgbClr val="662DB2"/>
                </a:solidFill>
                <a:latin typeface="Open Sans"/>
                <a:ea typeface="Open Sans"/>
                <a:cs typeface="Open Sans"/>
                <a:sym typeface="Open Sans"/>
              </a:rPr>
              <a:t>Talk &amp; Type</a:t>
            </a:r>
            <a:r>
              <a:rPr lang="en-GB">
                <a:solidFill>
                  <a:srgbClr val="662DB2"/>
                </a:solidFill>
                <a:latin typeface="Open Sans"/>
                <a:ea typeface="Open Sans"/>
                <a:cs typeface="Open Sans"/>
                <a:sym typeface="Open Sans"/>
              </a:rPr>
              <a:t>: </a:t>
            </a:r>
            <a:endParaRPr>
              <a:solidFill>
                <a:srgbClr val="662DB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3" name="Google Shape;93;p18"/>
          <p:cNvSpPr txBox="1"/>
          <p:nvPr>
            <p:ph idx="1" type="body"/>
          </p:nvPr>
        </p:nvSpPr>
        <p:spPr>
          <a:xfrm>
            <a:off x="4474125" y="1810100"/>
            <a:ext cx="43176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reviews writing for incorrect grammar, spelling (phonetic), capitalisation, punctuation, verb tense, homophones and more to help students check the accuracy of their own work. </a:t>
            </a:r>
            <a:endParaRPr sz="160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 sz="16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turns the spoken word into text, allowing students to focus instead on the quality and context of what they’re writing.</a:t>
            </a:r>
            <a:endParaRPr sz="160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94" name="Google Shape;94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64300" y="1810100"/>
            <a:ext cx="295275" cy="307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064300" y="3470800"/>
            <a:ext cx="295275" cy="295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-3333687" y="1876775"/>
            <a:ext cx="7439025" cy="4876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3F3F3"/>
        </a:solidFill>
      </p:bgPr>
    </p:bg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9"/>
          <p:cNvSpPr txBox="1"/>
          <p:nvPr>
            <p:ph type="title"/>
          </p:nvPr>
        </p:nvSpPr>
        <p:spPr>
          <a:xfrm>
            <a:off x="568875" y="770100"/>
            <a:ext cx="3564900" cy="57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662DB2"/>
                </a:solidFill>
              </a:rPr>
              <a:t>Tools for revision </a:t>
            </a:r>
            <a:endParaRPr sz="2300">
              <a:solidFill>
                <a:srgbClr val="662DB2"/>
              </a:solidFill>
            </a:endParaRPr>
          </a:p>
        </p:txBody>
      </p:sp>
      <p:sp>
        <p:nvSpPr>
          <p:cNvPr id="102" name="Google Shape;102;p19"/>
          <p:cNvSpPr txBox="1"/>
          <p:nvPr>
            <p:ph idx="1" type="body"/>
          </p:nvPr>
        </p:nvSpPr>
        <p:spPr>
          <a:xfrm>
            <a:off x="1140375" y="1752950"/>
            <a:ext cx="18003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662DB2"/>
                </a:solidFill>
                <a:latin typeface="Open Sans"/>
                <a:ea typeface="Open Sans"/>
                <a:cs typeface="Open Sans"/>
                <a:sym typeface="Open Sans"/>
              </a:rPr>
              <a:t>Audio Maker</a:t>
            </a:r>
            <a:r>
              <a:rPr lang="en-GB">
                <a:solidFill>
                  <a:srgbClr val="662DB2"/>
                </a:solidFill>
                <a:latin typeface="Open Sans"/>
                <a:ea typeface="Open Sans"/>
                <a:cs typeface="Open Sans"/>
                <a:sym typeface="Open Sans"/>
              </a:rPr>
              <a:t>:</a:t>
            </a:r>
            <a:r>
              <a:rPr i="1" lang="en-GB">
                <a:solidFill>
                  <a:srgbClr val="662DB2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endParaRPr>
              <a:solidFill>
                <a:srgbClr val="662DB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br>
              <a:rPr b="1" lang="en-GB">
                <a:solidFill>
                  <a:srgbClr val="662DB2"/>
                </a:solidFill>
                <a:latin typeface="Open Sans"/>
                <a:ea typeface="Open Sans"/>
                <a:cs typeface="Open Sans"/>
                <a:sym typeface="Open Sans"/>
              </a:rPr>
            </a:br>
            <a:r>
              <a:rPr b="1" lang="en-GB">
                <a:solidFill>
                  <a:srgbClr val="662DB2"/>
                </a:solidFill>
                <a:latin typeface="Open Sans"/>
                <a:ea typeface="Open Sans"/>
                <a:cs typeface="Open Sans"/>
                <a:sym typeface="Open Sans"/>
              </a:rPr>
              <a:t>Vocab List</a:t>
            </a:r>
            <a:r>
              <a:rPr lang="en-GB">
                <a:solidFill>
                  <a:srgbClr val="662DB2"/>
                </a:solidFill>
                <a:latin typeface="Open Sans"/>
                <a:ea typeface="Open Sans"/>
                <a:cs typeface="Open Sans"/>
                <a:sym typeface="Open Sans"/>
              </a:rPr>
              <a:t>: </a:t>
            </a:r>
            <a:endParaRPr>
              <a:solidFill>
                <a:srgbClr val="662DB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br>
              <a:rPr b="1" lang="en-GB">
                <a:solidFill>
                  <a:srgbClr val="662DB2"/>
                </a:solidFill>
                <a:latin typeface="Open Sans"/>
                <a:ea typeface="Open Sans"/>
                <a:cs typeface="Open Sans"/>
                <a:sym typeface="Open Sans"/>
              </a:rPr>
            </a:br>
            <a:r>
              <a:rPr b="1" lang="en-GB">
                <a:solidFill>
                  <a:srgbClr val="662DB2"/>
                </a:solidFill>
                <a:latin typeface="Open Sans"/>
                <a:ea typeface="Open Sans"/>
                <a:cs typeface="Open Sans"/>
                <a:sym typeface="Open Sans"/>
              </a:rPr>
              <a:t>Highlights</a:t>
            </a:r>
            <a:r>
              <a:rPr lang="en-GB">
                <a:solidFill>
                  <a:srgbClr val="662DB2"/>
                </a:solidFill>
                <a:latin typeface="Open Sans"/>
                <a:ea typeface="Open Sans"/>
                <a:cs typeface="Open Sans"/>
                <a:sym typeface="Open Sans"/>
              </a:rPr>
              <a:t>:</a:t>
            </a:r>
            <a:endParaRPr>
              <a:solidFill>
                <a:srgbClr val="662DB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3" name="Google Shape;103;p19"/>
          <p:cNvSpPr txBox="1"/>
          <p:nvPr>
            <p:ph idx="1" type="body"/>
          </p:nvPr>
        </p:nvSpPr>
        <p:spPr>
          <a:xfrm>
            <a:off x="2940600" y="1752950"/>
            <a:ext cx="56415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converts class content like PDFs and Textbooks to audio files, to listen on the go or to support auditory learners.</a:t>
            </a:r>
            <a:endParaRPr sz="160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instantly create a vocabulary list of key phrases into a new doc, including dictionary definitions.</a:t>
            </a:r>
            <a:endParaRPr sz="160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 sz="16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colour coded highlighters to collate key information, at the click of a button. </a:t>
            </a:r>
            <a:endParaRPr sz="160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04" name="Google Shape;104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9723" y="1772000"/>
            <a:ext cx="360650" cy="362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79720" y="2615225"/>
            <a:ext cx="360650" cy="360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1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79730" y="3456788"/>
            <a:ext cx="360650" cy="3687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3F3F3"/>
        </a:solidFill>
      </p:bgPr>
    </p:bg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0"/>
          <p:cNvSpPr txBox="1"/>
          <p:nvPr>
            <p:ph type="title"/>
          </p:nvPr>
        </p:nvSpPr>
        <p:spPr>
          <a:xfrm>
            <a:off x="311700" y="598650"/>
            <a:ext cx="8520600" cy="87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662DB2"/>
                </a:solidFill>
                <a:latin typeface="Open Sans"/>
                <a:ea typeface="Open Sans"/>
                <a:cs typeface="Open Sans"/>
                <a:sym typeface="Open Sans"/>
              </a:rPr>
              <a:t>Support in exams </a:t>
            </a:r>
            <a:endParaRPr b="1" sz="2300">
              <a:solidFill>
                <a:srgbClr val="662DB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12" name="Google Shape;112;p20"/>
          <p:cNvSpPr txBox="1"/>
          <p:nvPr>
            <p:ph idx="1" type="body"/>
          </p:nvPr>
        </p:nvSpPr>
        <p:spPr>
          <a:xfrm>
            <a:off x="2089500" y="1400525"/>
            <a:ext cx="4965000" cy="169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600">
                <a:solidFill>
                  <a:srgbClr val="662DB2"/>
                </a:solidFill>
                <a:latin typeface="Open Sans"/>
                <a:ea typeface="Open Sans"/>
                <a:cs typeface="Open Sans"/>
                <a:sym typeface="Open Sans"/>
              </a:rPr>
              <a:t>For students who require a human or digital reader in exams, Read&amp;Write can help.</a:t>
            </a:r>
            <a:endParaRPr b="1" sz="1600">
              <a:solidFill>
                <a:srgbClr val="662DB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160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Using the toolbar in exam mode means students can access text to speech, PDF Aloud and screen masking features.</a:t>
            </a:r>
            <a:endParaRPr sz="160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13" name="Google Shape;113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10785" y="2733750"/>
            <a:ext cx="7522429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662DB2"/>
        </a:solidFill>
      </p:bgPr>
    </p:bg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1"/>
          <p:cNvSpPr txBox="1"/>
          <p:nvPr>
            <p:ph type="ctrTitle"/>
          </p:nvPr>
        </p:nvSpPr>
        <p:spPr>
          <a:xfrm>
            <a:off x="406958" y="17192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F5BB41"/>
                </a:solidFill>
                <a:latin typeface="Open Sans"/>
                <a:ea typeface="Open Sans"/>
                <a:cs typeface="Open Sans"/>
                <a:sym typeface="Open Sans"/>
              </a:rPr>
              <a:t>Available now</a:t>
            </a:r>
            <a:endParaRPr b="1">
              <a:solidFill>
                <a:srgbClr val="F5BB4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19" name="Google Shape;119;p21"/>
          <p:cNvSpPr txBox="1"/>
          <p:nvPr>
            <p:ph idx="1" type="subTitle"/>
          </p:nvPr>
        </p:nvSpPr>
        <p:spPr>
          <a:xfrm>
            <a:off x="2599050" y="2224525"/>
            <a:ext cx="3945900" cy="638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Discover how Read&amp;Write can support all students to reach their full potential.</a:t>
            </a:r>
            <a:endParaRPr sz="160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20" name="Google Shape;120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371850" y="3679850"/>
            <a:ext cx="2400298" cy="755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