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5" r:id="rId1"/>
    <p:sldMasterId id="2147483726" r:id="rId2"/>
    <p:sldMasterId id="2147483727" r:id="rId3"/>
    <p:sldMasterId id="2147483728" r:id="rId4"/>
    <p:sldMasterId id="2147483729" r:id="rId5"/>
    <p:sldMasterId id="2147483730" r:id="rId6"/>
  </p:sldMasterIdLst>
  <p:notesMasterIdLst>
    <p:notesMasterId r:id="rId41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9144000" cy="5143500" type="screen16x9"/>
  <p:notesSz cx="6858000" cy="9144000"/>
  <p:embeddedFontLst>
    <p:embeddedFont>
      <p:font typeface="Inter" panose="020B0604020202020204" charset="0"/>
      <p:regular r:id="rId42"/>
      <p:bold r:id="rId43"/>
    </p:embeddedFont>
    <p:embeddedFont>
      <p:font typeface="Inter Medium" panose="020B0604020202020204" charset="0"/>
      <p:regular r:id="rId44"/>
      <p:bold r:id="rId45"/>
    </p:embeddedFont>
    <p:embeddedFont>
      <p:font typeface="Lexend Deca" panose="020B0604020202020204" charset="0"/>
      <p:regular r:id="rId46"/>
      <p:bold r:id="rId47"/>
    </p:embeddedFont>
    <p:embeddedFont>
      <p:font typeface="Lexend Deca Medium" panose="020B0604020202020204" charset="0"/>
      <p:regular r:id="rId48"/>
      <p:bold r:id="rId49"/>
    </p:embeddedFont>
    <p:embeddedFont>
      <p:font typeface="Open Sans" panose="020B0606030504020204" pitchFamily="34" charset="0"/>
      <p:regular r:id="rId50"/>
      <p:bold r:id="rId51"/>
      <p:italic r:id="rId52"/>
      <p:boldItalic r:id="rId53"/>
    </p:embeddedFont>
    <p:embeddedFont>
      <p:font typeface="Varela Round" panose="020B0604020202020204" charset="-79"/>
      <p:regular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7993" autoAdjust="0"/>
  </p:normalViewPr>
  <p:slideViewPr>
    <p:cSldViewPr snapToGrid="0">
      <p:cViewPr varScale="1">
        <p:scale>
          <a:sx n="76" d="100"/>
          <a:sy n="76" d="100"/>
        </p:scale>
        <p:origin x="1646" y="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font" Target="fonts/font5.fntdata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8.fntdata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25bde83788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125bde83788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25bde83788_0_2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125bde83788_0_2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25bde83788_0_2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125bde83788_0_2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25bde83788_0_30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125bde83788_0_30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25cd416acd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125cd416acd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25cd416acd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125cd416acd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25cd416acd_0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125cd416acd_0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91e5f765e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191e5f765e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25bde83788_0_2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25bde83788_0_2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25bde83788_0_3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125bde83788_0_3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 dirty="0">
              <a:solidFill>
                <a:srgbClr val="002938"/>
              </a:solidFill>
              <a:highlight>
                <a:srgbClr val="FEF8EF"/>
              </a:highlight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2821c02133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12821c02133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So this is not a universally designed staircase.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Wheelchair users would struggle with this from an accessibility point of view.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We try to use this lens to look at the working experience for people.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If you struggle with reading - this is what a page of text can look like.</a:t>
            </a:r>
            <a:endParaRPr lang="en-US" dirty="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25bde83788_0_1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25bde83788_0_1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12821c02133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12821c02133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Inter"/>
                <a:ea typeface="Inter"/>
                <a:cs typeface="Inter"/>
                <a:sym typeface="Inter"/>
              </a:rPr>
              <a:t>These steps are a beautiful example of universal design.</a:t>
            </a:r>
            <a:endParaRPr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Inter"/>
                <a:ea typeface="Inter"/>
                <a:cs typeface="Inter"/>
                <a:sym typeface="Inter"/>
              </a:rPr>
              <a:t>You can see the ramp built into the steps. </a:t>
            </a:r>
            <a:endParaRPr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Inter"/>
                <a:ea typeface="Inter"/>
                <a:cs typeface="Inter"/>
                <a:sym typeface="Inter"/>
              </a:rPr>
              <a:t>This sends a very clear message about inclusion.  The ramp is a feature.</a:t>
            </a:r>
            <a:endParaRPr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Inter"/>
                <a:ea typeface="Inter"/>
                <a:cs typeface="Inter"/>
                <a:sym typeface="Inter"/>
              </a:rPr>
              <a:t>It was designed in from the start. </a:t>
            </a:r>
            <a:endParaRPr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Inter"/>
                <a:ea typeface="Inter"/>
                <a:cs typeface="Inter"/>
                <a:sym typeface="Inter"/>
              </a:rPr>
              <a:t>We try to make our software like these steps.</a:t>
            </a:r>
            <a:endParaRPr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Inter"/>
                <a:ea typeface="Inter"/>
                <a:cs typeface="Inter"/>
                <a:sym typeface="Inter"/>
              </a:rPr>
              <a:t>Not software for disabled or neurodivergent people.</a:t>
            </a:r>
            <a:endParaRPr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Inter"/>
                <a:ea typeface="Inter"/>
                <a:cs typeface="Inter"/>
                <a:sym typeface="Inter"/>
              </a:rPr>
              <a:t>Software that all people find easy to use. </a:t>
            </a: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125cd416acd_0_1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125cd416acd_0_1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25cd416acd_0_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25cd416acd_0_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12821c02133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12821c02133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125cd416acd_0_1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125cd416acd_0_1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191e5f765e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191e5f765e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91e5f765e5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191e5f765e5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194d729607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194d729607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25bde83788_0_2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25bde83788_0_2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25bde83788_0_3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125bde83788_0_3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25bde83788_0_1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125bde83788_0_1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125cd416acd_0_1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125cd416acd_0_1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22222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91e5f765e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191e5f765e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25cd416acd_0_1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125cd416acd_0_1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125cd416acd_0_2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125cd416acd_0_2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125cd416acd_0_2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125cd416acd_0_2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25bde83788_0_1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125bde83788_0_1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25bde83788_0_2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25bde83788_0_2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25bde83788_0_2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125bde83788_0_2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125bde83788_0_2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125bde83788_0_2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91e5f765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91e5f765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25bde83788_0_2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125bde83788_0_2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23293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578100"/>
          </a:xfrm>
          <a:prstGeom prst="rect">
            <a:avLst/>
          </a:prstGeom>
          <a:gradFill>
            <a:gsLst>
              <a:gs pos="0">
                <a:srgbClr val="232937"/>
              </a:gs>
              <a:gs pos="52000">
                <a:srgbClr val="232937"/>
              </a:gs>
              <a:gs pos="100000">
                <a:srgbClr val="444F6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97725" y="613700"/>
            <a:ext cx="7800600" cy="148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71700" y="2333350"/>
            <a:ext cx="7800600" cy="7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1763" y="3969863"/>
            <a:ext cx="2602800" cy="64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5413" y="4179150"/>
            <a:ext cx="1520975" cy="30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575" y="2048300"/>
            <a:ext cx="8570850" cy="120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7" name="Google Shape;5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200" y="271201"/>
            <a:ext cx="1201900" cy="2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200" y="271201"/>
            <a:ext cx="1201900" cy="2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200" y="271201"/>
            <a:ext cx="1201900" cy="2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200" y="271201"/>
            <a:ext cx="1201900" cy="2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200" y="271201"/>
            <a:ext cx="1201900" cy="2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/>
          <p:nvPr/>
        </p:nvSpPr>
        <p:spPr>
          <a:xfrm>
            <a:off x="0" y="0"/>
            <a:ext cx="9144000" cy="3777000"/>
          </a:xfrm>
          <a:prstGeom prst="rect">
            <a:avLst/>
          </a:prstGeom>
          <a:solidFill>
            <a:srgbClr val="F4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ctrTitle"/>
          </p:nvPr>
        </p:nvSpPr>
        <p:spPr>
          <a:xfrm>
            <a:off x="697725" y="618450"/>
            <a:ext cx="7774500" cy="205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1"/>
          </p:nvPr>
        </p:nvSpPr>
        <p:spPr>
          <a:xfrm>
            <a:off x="671700" y="2894125"/>
            <a:ext cx="7800600" cy="7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2400"/>
              <a:buNone/>
              <a:defRPr sz="2400">
                <a:solidFill>
                  <a:srgbClr val="444F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725" y="4271400"/>
            <a:ext cx="1771188" cy="3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200" y="271201"/>
            <a:ext cx="1201900" cy="2378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615100" y="2150850"/>
            <a:ext cx="7857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4800"/>
              <a:buNone/>
              <a:defRPr sz="4800">
                <a:solidFill>
                  <a:srgbClr val="444F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None/>
              <a:defRPr sz="3600">
                <a:solidFill>
                  <a:srgbClr val="23293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None/>
              <a:defRPr sz="3600">
                <a:solidFill>
                  <a:srgbClr val="23293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None/>
              <a:defRPr sz="3600">
                <a:solidFill>
                  <a:srgbClr val="23293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None/>
              <a:defRPr sz="3600">
                <a:solidFill>
                  <a:srgbClr val="23293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None/>
              <a:defRPr sz="3600">
                <a:solidFill>
                  <a:srgbClr val="23293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None/>
              <a:defRPr sz="3600">
                <a:solidFill>
                  <a:srgbClr val="23293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None/>
              <a:defRPr sz="3600">
                <a:solidFill>
                  <a:srgbClr val="23293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None/>
              <a:defRPr sz="3600">
                <a:solidFill>
                  <a:srgbClr val="23293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Slate Dark">
  <p:cSld name="SECTION_HEADER_1">
    <p:bg>
      <p:bgPr>
        <a:solidFill>
          <a:srgbClr val="232937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2" name="Google Shape;9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200" y="271201"/>
            <a:ext cx="1201900" cy="2378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615100" y="2150850"/>
            <a:ext cx="7857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Magenta">
  <p:cSld name="SECTION_HEADER_1_1">
    <p:bg>
      <p:bgPr>
        <a:solidFill>
          <a:srgbClr val="E1236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615100" y="2150850"/>
            <a:ext cx="7857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7" name="Google Shape;9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5525" y="271200"/>
            <a:ext cx="1199238" cy="2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solidFill>
          <a:srgbClr val="232937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0" y="0"/>
            <a:ext cx="9144000" cy="3578100"/>
          </a:xfrm>
          <a:prstGeom prst="rect">
            <a:avLst/>
          </a:prstGeom>
          <a:gradFill>
            <a:gsLst>
              <a:gs pos="0">
                <a:srgbClr val="232937"/>
              </a:gs>
              <a:gs pos="52000">
                <a:srgbClr val="232937"/>
              </a:gs>
              <a:gs pos="100000">
                <a:srgbClr val="444F6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97725" y="613700"/>
            <a:ext cx="7800600" cy="148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71700" y="2333350"/>
            <a:ext cx="7800600" cy="7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1763" y="3969863"/>
            <a:ext cx="2602800" cy="64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5413" y="4179150"/>
            <a:ext cx="1520975" cy="30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Teal">
  <p:cSld name="SECTION_HEADER_1_1_1">
    <p:bg>
      <p:bgPr>
        <a:solidFill>
          <a:srgbClr val="2D8086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>
            <a:spLocks noGrp="1"/>
          </p:cNvSpPr>
          <p:nvPr>
            <p:ph type="title"/>
          </p:nvPr>
        </p:nvSpPr>
        <p:spPr>
          <a:xfrm>
            <a:off x="615100" y="2150850"/>
            <a:ext cx="7857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1" name="Google Shape;10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5525" y="271200"/>
            <a:ext cx="1199238" cy="2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 List" type="tx">
  <p:cSld name="TITLE_AND_BOD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4" name="Google Shape;10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200" y="271201"/>
            <a:ext cx="1201900" cy="23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672800" y="637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672800" y="1580200"/>
            <a:ext cx="4015800" cy="31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2D8086"/>
              </a:buClr>
              <a:buSzPts val="1400"/>
              <a:buChar char="●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9" name="Google Shape;10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200" y="271201"/>
            <a:ext cx="1201900" cy="23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4"/>
          <p:cNvSpPr txBox="1">
            <a:spLocks noGrp="1"/>
          </p:cNvSpPr>
          <p:nvPr>
            <p:ph type="title"/>
          </p:nvPr>
        </p:nvSpPr>
        <p:spPr>
          <a:xfrm>
            <a:off x="672800" y="720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body" idx="1"/>
          </p:nvPr>
        </p:nvSpPr>
        <p:spPr>
          <a:xfrm>
            <a:off x="670025" y="1552900"/>
            <a:ext cx="6132900" cy="25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8" name="Google Shape;11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200" y="271201"/>
            <a:ext cx="1201900" cy="2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1" name="Google Shape;121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200" y="271201"/>
            <a:ext cx="1201900" cy="2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/>
          <p:nvPr/>
        </p:nvSpPr>
        <p:spPr>
          <a:xfrm>
            <a:off x="0" y="0"/>
            <a:ext cx="9144000" cy="3777000"/>
          </a:xfrm>
          <a:prstGeom prst="rect">
            <a:avLst/>
          </a:prstGeom>
          <a:solidFill>
            <a:srgbClr val="F4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ctrTitle"/>
          </p:nvPr>
        </p:nvSpPr>
        <p:spPr>
          <a:xfrm>
            <a:off x="697725" y="618450"/>
            <a:ext cx="7774500" cy="205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Font typeface="Inter"/>
              <a:buNone/>
              <a:defRPr sz="6000">
                <a:solidFill>
                  <a:srgbClr val="444F6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Font typeface="Inter"/>
              <a:buNone/>
              <a:defRPr sz="6000">
                <a:solidFill>
                  <a:srgbClr val="444F66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Font typeface="Inter"/>
              <a:buNone/>
              <a:defRPr sz="6000">
                <a:solidFill>
                  <a:srgbClr val="444F66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Font typeface="Inter"/>
              <a:buNone/>
              <a:defRPr sz="6000">
                <a:solidFill>
                  <a:srgbClr val="444F66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Font typeface="Inter"/>
              <a:buNone/>
              <a:defRPr sz="6000">
                <a:solidFill>
                  <a:srgbClr val="444F66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Font typeface="Inter"/>
              <a:buNone/>
              <a:defRPr sz="6000">
                <a:solidFill>
                  <a:srgbClr val="444F66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Font typeface="Inter"/>
              <a:buNone/>
              <a:defRPr sz="6000">
                <a:solidFill>
                  <a:srgbClr val="444F66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Font typeface="Inter"/>
              <a:buNone/>
              <a:defRPr sz="6000">
                <a:solidFill>
                  <a:srgbClr val="444F66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Font typeface="Inter"/>
              <a:buNone/>
              <a:defRPr sz="6000">
                <a:solidFill>
                  <a:srgbClr val="444F66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subTitle" idx="1"/>
          </p:nvPr>
        </p:nvSpPr>
        <p:spPr>
          <a:xfrm>
            <a:off x="671700" y="2894125"/>
            <a:ext cx="7800600" cy="7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2400"/>
              <a:buFont typeface="Inter"/>
              <a:buNone/>
              <a:defRPr sz="2400">
                <a:solidFill>
                  <a:srgbClr val="444F6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32" name="Google Shape;132;p29"/>
          <p:cNvGrpSpPr/>
          <p:nvPr/>
        </p:nvGrpSpPr>
        <p:grpSpPr>
          <a:xfrm>
            <a:off x="697722" y="4285096"/>
            <a:ext cx="1678962" cy="349815"/>
            <a:chOff x="238125" y="2101750"/>
            <a:chExt cx="7129350" cy="1486675"/>
          </a:xfrm>
        </p:grpSpPr>
        <p:grpSp>
          <p:nvGrpSpPr>
            <p:cNvPr id="133" name="Google Shape;133;p29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134" name="Google Shape;134;p29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9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" name="Google Shape;136;p29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137" name="Google Shape;137;p29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9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9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9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9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9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9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9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9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 type="secHead">
  <p:cSld name="SECTION_HEADER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615100" y="2150850"/>
            <a:ext cx="7857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4800"/>
              <a:buFont typeface="Inter"/>
              <a:buNone/>
              <a:defRPr sz="4800">
                <a:solidFill>
                  <a:srgbClr val="444F6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Font typeface="Inter"/>
              <a:buNone/>
              <a:defRPr sz="36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Font typeface="Inter"/>
              <a:buNone/>
              <a:defRPr sz="36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Font typeface="Inter"/>
              <a:buNone/>
              <a:defRPr sz="36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Font typeface="Inter"/>
              <a:buNone/>
              <a:defRPr sz="36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Font typeface="Inter"/>
              <a:buNone/>
              <a:defRPr sz="36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Font typeface="Inter"/>
              <a:buNone/>
              <a:defRPr sz="36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Font typeface="Inter"/>
              <a:buNone/>
              <a:defRPr sz="36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Font typeface="Inter"/>
              <a:buNone/>
              <a:defRPr sz="36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grpSp>
        <p:nvGrpSpPr>
          <p:cNvPr id="149" name="Google Shape;149;p30"/>
          <p:cNvGrpSpPr/>
          <p:nvPr/>
        </p:nvGrpSpPr>
        <p:grpSpPr>
          <a:xfrm>
            <a:off x="7724692" y="271192"/>
            <a:ext cx="1141409" cy="237868"/>
            <a:chOff x="238125" y="2101750"/>
            <a:chExt cx="7129350" cy="1486675"/>
          </a:xfrm>
        </p:grpSpPr>
        <p:grpSp>
          <p:nvGrpSpPr>
            <p:cNvPr id="150" name="Google Shape;150;p30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151" name="Google Shape;151;p30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0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0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154" name="Google Shape;154;p30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0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0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30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0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0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30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0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0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Slate Dark">
  <p:cSld name="SECTION_HEADER_1">
    <p:bg>
      <p:bgPr>
        <a:solidFill>
          <a:srgbClr val="2A3953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title"/>
          </p:nvPr>
        </p:nvSpPr>
        <p:spPr>
          <a:xfrm>
            <a:off x="615100" y="2150850"/>
            <a:ext cx="7857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Inter"/>
              <a:buNone/>
              <a:defRPr sz="4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Inter"/>
              <a:buNone/>
              <a:defRPr sz="4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Inter"/>
              <a:buNone/>
              <a:defRPr sz="4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Inter"/>
              <a:buNone/>
              <a:defRPr sz="4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Inter"/>
              <a:buNone/>
              <a:defRPr sz="4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Inter"/>
              <a:buNone/>
              <a:defRPr sz="4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Inter"/>
              <a:buNone/>
              <a:defRPr sz="4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Inter"/>
              <a:buNone/>
              <a:defRPr sz="4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Inter"/>
              <a:buNone/>
              <a:defRPr sz="4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grpSp>
        <p:nvGrpSpPr>
          <p:cNvPr id="166" name="Google Shape;166;p31"/>
          <p:cNvGrpSpPr/>
          <p:nvPr/>
        </p:nvGrpSpPr>
        <p:grpSpPr>
          <a:xfrm>
            <a:off x="7724692" y="271192"/>
            <a:ext cx="1141409" cy="237868"/>
            <a:chOff x="238125" y="2101750"/>
            <a:chExt cx="7129350" cy="1486675"/>
          </a:xfrm>
        </p:grpSpPr>
        <p:grpSp>
          <p:nvGrpSpPr>
            <p:cNvPr id="167" name="Google Shape;167;p31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168" name="Google Shape;168;p31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1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" name="Google Shape;170;p31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171" name="Google Shape;171;p31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1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1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1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1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1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1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1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1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Magenta">
  <p:cSld name="SECTION_HEADER_1_1">
    <p:bg>
      <p:bgPr>
        <a:solidFill>
          <a:srgbClr val="E12362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xfrm>
            <a:off x="615100" y="2150850"/>
            <a:ext cx="7857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Inter"/>
              <a:buNone/>
              <a:defRPr sz="4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Inter"/>
              <a:buNone/>
              <a:defRPr sz="36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Inter"/>
              <a:buNone/>
              <a:defRPr sz="36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Inter"/>
              <a:buNone/>
              <a:defRPr sz="36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Inter"/>
              <a:buNone/>
              <a:defRPr sz="36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Inter"/>
              <a:buNone/>
              <a:defRPr sz="36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Inter"/>
              <a:buNone/>
              <a:defRPr sz="36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Inter"/>
              <a:buNone/>
              <a:defRPr sz="36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Inter"/>
              <a:buNone/>
              <a:defRPr sz="36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82" name="Google Shape;18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83" name="Google Shape;183;p32"/>
          <p:cNvGrpSpPr/>
          <p:nvPr/>
        </p:nvGrpSpPr>
        <p:grpSpPr>
          <a:xfrm>
            <a:off x="7724692" y="271192"/>
            <a:ext cx="1141409" cy="237868"/>
            <a:chOff x="238125" y="2101750"/>
            <a:chExt cx="7129350" cy="1486675"/>
          </a:xfrm>
        </p:grpSpPr>
        <p:grpSp>
          <p:nvGrpSpPr>
            <p:cNvPr id="184" name="Google Shape;184;p32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185" name="Google Shape;185;p32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2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" name="Google Shape;187;p32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188" name="Google Shape;188;p32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89" name="Google Shape;189;p32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90" name="Google Shape;190;p32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91" name="Google Shape;191;p32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92" name="Google Shape;192;p32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93" name="Google Shape;193;p32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94" name="Google Shape;194;p32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95" name="Google Shape;195;p32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96" name="Google Shape;196;p32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200" y="271201"/>
            <a:ext cx="1201900" cy="23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15100" y="2150850"/>
            <a:ext cx="7857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4800"/>
              <a:buNone/>
              <a:defRPr sz="4800">
                <a:solidFill>
                  <a:srgbClr val="444F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None/>
              <a:defRPr sz="3600">
                <a:solidFill>
                  <a:srgbClr val="23293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None/>
              <a:defRPr sz="3600">
                <a:solidFill>
                  <a:srgbClr val="23293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None/>
              <a:defRPr sz="3600">
                <a:solidFill>
                  <a:srgbClr val="23293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None/>
              <a:defRPr sz="3600">
                <a:solidFill>
                  <a:srgbClr val="23293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None/>
              <a:defRPr sz="3600">
                <a:solidFill>
                  <a:srgbClr val="23293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None/>
              <a:defRPr sz="3600">
                <a:solidFill>
                  <a:srgbClr val="23293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None/>
              <a:defRPr sz="3600">
                <a:solidFill>
                  <a:srgbClr val="23293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None/>
              <a:defRPr sz="3600">
                <a:solidFill>
                  <a:srgbClr val="23293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 List" type="tx">
  <p:cSld name="TITLE_AND_BODY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33"/>
          <p:cNvSpPr txBox="1">
            <a:spLocks noGrp="1"/>
          </p:cNvSpPr>
          <p:nvPr>
            <p:ph type="title"/>
          </p:nvPr>
        </p:nvSpPr>
        <p:spPr>
          <a:xfrm>
            <a:off x="672800" y="637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0" name="Google Shape;200;p33"/>
          <p:cNvSpPr txBox="1">
            <a:spLocks noGrp="1"/>
          </p:cNvSpPr>
          <p:nvPr>
            <p:ph type="body" idx="1"/>
          </p:nvPr>
        </p:nvSpPr>
        <p:spPr>
          <a:xfrm>
            <a:off x="672800" y="1580200"/>
            <a:ext cx="4015800" cy="31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D3269"/>
              </a:buClr>
              <a:buSzPts val="1400"/>
              <a:buFont typeface="Inter"/>
              <a:buChar char="●"/>
              <a:defRPr sz="1400"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grpSp>
        <p:nvGrpSpPr>
          <p:cNvPr id="201" name="Google Shape;201;p33"/>
          <p:cNvGrpSpPr/>
          <p:nvPr/>
        </p:nvGrpSpPr>
        <p:grpSpPr>
          <a:xfrm>
            <a:off x="7724692" y="271192"/>
            <a:ext cx="1141409" cy="237868"/>
            <a:chOff x="238125" y="2101750"/>
            <a:chExt cx="7129350" cy="1486675"/>
          </a:xfrm>
        </p:grpSpPr>
        <p:grpSp>
          <p:nvGrpSpPr>
            <p:cNvPr id="202" name="Google Shape;202;p33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203" name="Google Shape;203;p33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3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" name="Google Shape;205;p33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206" name="Google Shape;206;p33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3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3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3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3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3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3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3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3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title"/>
          </p:nvPr>
        </p:nvSpPr>
        <p:spPr>
          <a:xfrm>
            <a:off x="672800" y="720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body" idx="1"/>
          </p:nvPr>
        </p:nvSpPr>
        <p:spPr>
          <a:xfrm>
            <a:off x="670025" y="1552900"/>
            <a:ext cx="6132900" cy="25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D3269"/>
              </a:buClr>
              <a:buSzPts val="1800"/>
              <a:buChar char="●"/>
              <a:defRPr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19" name="Google Shape;219;p34"/>
          <p:cNvGrpSpPr/>
          <p:nvPr/>
        </p:nvGrpSpPr>
        <p:grpSpPr>
          <a:xfrm>
            <a:off x="7724692" y="271192"/>
            <a:ext cx="1141409" cy="237868"/>
            <a:chOff x="238125" y="2101750"/>
            <a:chExt cx="7129350" cy="1486675"/>
          </a:xfrm>
        </p:grpSpPr>
        <p:grpSp>
          <p:nvGrpSpPr>
            <p:cNvPr id="220" name="Google Shape;220;p34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221" name="Google Shape;221;p34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4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34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224" name="Google Shape;224;p34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4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4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4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4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4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4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4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4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5" name="Google Shape;235;p3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sz="4200"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sz="4200"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sz="4200"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sz="4200"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sz="4200"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sz="4200"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sz="4200"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sz="4200"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sz="42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6" name="Google Shape;236;p3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7" name="Google Shape;237;p3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8" name="Google Shape;238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39" name="Google Shape;239;p35"/>
          <p:cNvGrpSpPr/>
          <p:nvPr/>
        </p:nvGrpSpPr>
        <p:grpSpPr>
          <a:xfrm>
            <a:off x="7724692" y="271192"/>
            <a:ext cx="1141409" cy="237868"/>
            <a:chOff x="238125" y="2101750"/>
            <a:chExt cx="7129350" cy="1486675"/>
          </a:xfrm>
        </p:grpSpPr>
        <p:grpSp>
          <p:nvGrpSpPr>
            <p:cNvPr id="240" name="Google Shape;240;p35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241" name="Google Shape;241;p35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5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35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244" name="Google Shape;244;p35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5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5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5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5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5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5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5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5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55" name="Google Shape;255;p36"/>
          <p:cNvGrpSpPr/>
          <p:nvPr/>
        </p:nvGrpSpPr>
        <p:grpSpPr>
          <a:xfrm>
            <a:off x="7724692" y="271192"/>
            <a:ext cx="1141409" cy="237868"/>
            <a:chOff x="238125" y="2101750"/>
            <a:chExt cx="7129350" cy="1486675"/>
          </a:xfrm>
        </p:grpSpPr>
        <p:grpSp>
          <p:nvGrpSpPr>
            <p:cNvPr id="256" name="Google Shape;256;p36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257" name="Google Shape;257;p36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6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36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260" name="Google Shape;260;p36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6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6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6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6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6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6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6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6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7" name="Google Shape;277;p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8" name="Google Shape;278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1" name="Google Shape;281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5" name="Google Shape;285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9" name="Google Shape;289;p4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0" name="Google Shape;290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Slate Dark">
  <p:cSld name="SECTION_HEADER_1">
    <p:bg>
      <p:bgPr>
        <a:solidFill>
          <a:srgbClr val="232937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15100" y="2150850"/>
            <a:ext cx="7857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822" y="271200"/>
            <a:ext cx="1201275" cy="2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6" name="Google Shape;296;p4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7" name="Google Shape;297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0" name="Google Shape;300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4" name="Google Shape;304;p4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5" name="Google Shape;305;p4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6" name="Google Shape;306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09" name="Google Shape;309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2" name="Google Shape;312;p4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3" name="Google Shape;313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5">
  <p:cSld name="Title and Content_5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Slate Dark">
  <p:cSld name="SECTION_HEADER_1">
    <p:bg>
      <p:bgPr>
        <a:solidFill>
          <a:srgbClr val="001E3F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0" name="Google Shape;320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200" y="271201"/>
            <a:ext cx="1201900" cy="23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2"/>
          <p:cNvSpPr txBox="1">
            <a:spLocks noGrp="1"/>
          </p:cNvSpPr>
          <p:nvPr>
            <p:ph type="title"/>
          </p:nvPr>
        </p:nvSpPr>
        <p:spPr>
          <a:xfrm>
            <a:off x="615100" y="2150850"/>
            <a:ext cx="7857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Purple">
  <p:cSld name="SECTION_HEADER_1_1">
    <p:bg>
      <p:bgPr>
        <a:solidFill>
          <a:srgbClr val="8E4EEF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15100" y="2150850"/>
            <a:ext cx="7857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5525" y="271200"/>
            <a:ext cx="1199238" cy="2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Blue">
  <p:cSld name="SECTION_HEADER_1_1">
    <p:bg>
      <p:bgPr>
        <a:solidFill>
          <a:srgbClr val="007BBD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4"/>
          <p:cNvSpPr txBox="1">
            <a:spLocks noGrp="1"/>
          </p:cNvSpPr>
          <p:nvPr>
            <p:ph type="title"/>
          </p:nvPr>
        </p:nvSpPr>
        <p:spPr>
          <a:xfrm>
            <a:off x="615100" y="2150850"/>
            <a:ext cx="7857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7" name="Google Shape;327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5525" y="271200"/>
            <a:ext cx="1199238" cy="2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4" name="Google Shape;334;p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5" name="Google Shape;335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8" name="Google Shape;338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2" name="Google Shape;342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6" name="Google Shape;346;p5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7" name="Google Shape;347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3" name="Google Shape;353;p6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4" name="Google Shape;354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7" name="Google Shape;357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6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1" name="Google Shape;361;p6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2" name="Google Shape;362;p6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66" name="Google Shape;366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8" name="Google Shape;3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200" y="271201"/>
            <a:ext cx="1201900" cy="2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9" name="Google Shape;369;p6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0" name="Google Shape;370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232937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9"/>
          <p:cNvSpPr/>
          <p:nvPr/>
        </p:nvSpPr>
        <p:spPr>
          <a:xfrm>
            <a:off x="0" y="0"/>
            <a:ext cx="9144000" cy="3578100"/>
          </a:xfrm>
          <a:prstGeom prst="rect">
            <a:avLst/>
          </a:prstGeom>
          <a:gradFill>
            <a:gsLst>
              <a:gs pos="0">
                <a:srgbClr val="232937"/>
              </a:gs>
              <a:gs pos="52000">
                <a:srgbClr val="232937"/>
              </a:gs>
              <a:gs pos="100000">
                <a:srgbClr val="444F6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69"/>
          <p:cNvSpPr txBox="1">
            <a:spLocks noGrp="1"/>
          </p:cNvSpPr>
          <p:nvPr>
            <p:ph type="ctrTitle"/>
          </p:nvPr>
        </p:nvSpPr>
        <p:spPr>
          <a:xfrm>
            <a:off x="697725" y="613700"/>
            <a:ext cx="7800600" cy="148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9pPr>
          </a:lstStyle>
          <a:p>
            <a:endParaRPr/>
          </a:p>
        </p:txBody>
      </p:sp>
      <p:sp>
        <p:nvSpPr>
          <p:cNvPr id="381" name="Google Shape;381;p69"/>
          <p:cNvSpPr txBox="1">
            <a:spLocks noGrp="1"/>
          </p:cNvSpPr>
          <p:nvPr>
            <p:ph type="subTitle" idx="1"/>
          </p:nvPr>
        </p:nvSpPr>
        <p:spPr>
          <a:xfrm>
            <a:off x="671700" y="2333350"/>
            <a:ext cx="7800600" cy="7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382" name="Google Shape;382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3473" y="4179138"/>
            <a:ext cx="1524850" cy="30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5775" y="2015596"/>
            <a:ext cx="4829525" cy="141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763" y="3969863"/>
            <a:ext cx="2602800" cy="6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solidFill>
          <a:srgbClr val="232937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0"/>
          <p:cNvSpPr/>
          <p:nvPr/>
        </p:nvSpPr>
        <p:spPr>
          <a:xfrm>
            <a:off x="0" y="0"/>
            <a:ext cx="9144000" cy="3578100"/>
          </a:xfrm>
          <a:prstGeom prst="rect">
            <a:avLst/>
          </a:prstGeom>
          <a:gradFill>
            <a:gsLst>
              <a:gs pos="0">
                <a:srgbClr val="232937"/>
              </a:gs>
              <a:gs pos="52000">
                <a:srgbClr val="232937"/>
              </a:gs>
              <a:gs pos="100000">
                <a:srgbClr val="444F6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70"/>
          <p:cNvSpPr txBox="1">
            <a:spLocks noGrp="1"/>
          </p:cNvSpPr>
          <p:nvPr>
            <p:ph type="ctrTitle"/>
          </p:nvPr>
        </p:nvSpPr>
        <p:spPr>
          <a:xfrm>
            <a:off x="697725" y="613700"/>
            <a:ext cx="7800600" cy="148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000"/>
              <a:buNone/>
              <a:defRPr sz="6000">
                <a:solidFill>
                  <a:srgbClr val="444F66"/>
                </a:solidFill>
              </a:defRPr>
            </a:lvl9pPr>
          </a:lstStyle>
          <a:p>
            <a:endParaRPr/>
          </a:p>
        </p:txBody>
      </p:sp>
      <p:sp>
        <p:nvSpPr>
          <p:cNvPr id="388" name="Google Shape;388;p70"/>
          <p:cNvSpPr txBox="1">
            <a:spLocks noGrp="1"/>
          </p:cNvSpPr>
          <p:nvPr>
            <p:ph type="subTitle" idx="1"/>
          </p:nvPr>
        </p:nvSpPr>
        <p:spPr>
          <a:xfrm>
            <a:off x="671700" y="2333350"/>
            <a:ext cx="7800600" cy="7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389" name="Google Shape;389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3473" y="4179138"/>
            <a:ext cx="1524850" cy="30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763" y="3969863"/>
            <a:ext cx="2602800" cy="6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93" name="Google Shape;393;p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200" y="271201"/>
            <a:ext cx="1201900" cy="23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71"/>
          <p:cNvSpPr txBox="1">
            <a:spLocks noGrp="1"/>
          </p:cNvSpPr>
          <p:nvPr>
            <p:ph type="title"/>
          </p:nvPr>
        </p:nvSpPr>
        <p:spPr>
          <a:xfrm>
            <a:off x="615100" y="2150850"/>
            <a:ext cx="7857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4800"/>
              <a:buNone/>
              <a:defRPr sz="4800">
                <a:solidFill>
                  <a:srgbClr val="444F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None/>
              <a:defRPr sz="3600">
                <a:solidFill>
                  <a:srgbClr val="23293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None/>
              <a:defRPr sz="3600">
                <a:solidFill>
                  <a:srgbClr val="23293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None/>
              <a:defRPr sz="3600">
                <a:solidFill>
                  <a:srgbClr val="23293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None/>
              <a:defRPr sz="3600">
                <a:solidFill>
                  <a:srgbClr val="23293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None/>
              <a:defRPr sz="3600">
                <a:solidFill>
                  <a:srgbClr val="23293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None/>
              <a:defRPr sz="3600">
                <a:solidFill>
                  <a:srgbClr val="23293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None/>
              <a:defRPr sz="3600">
                <a:solidFill>
                  <a:srgbClr val="23293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3600"/>
              <a:buNone/>
              <a:defRPr sz="3600">
                <a:solidFill>
                  <a:srgbClr val="23293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Slate Dark">
  <p:cSld name="SECTION_HEADER_1">
    <p:bg>
      <p:bgPr>
        <a:solidFill>
          <a:srgbClr val="232937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97" name="Google Shape;397;p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200" y="271201"/>
            <a:ext cx="1201900" cy="23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72"/>
          <p:cNvSpPr txBox="1">
            <a:spLocks noGrp="1"/>
          </p:cNvSpPr>
          <p:nvPr>
            <p:ph type="title"/>
          </p:nvPr>
        </p:nvSpPr>
        <p:spPr>
          <a:xfrm>
            <a:off x="615100" y="2150850"/>
            <a:ext cx="7857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Purple">
  <p:cSld name="SECTION_HEADER_1_1">
    <p:bg>
      <p:bgPr>
        <a:solidFill>
          <a:srgbClr val="8E4EEF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3"/>
          <p:cNvSpPr txBox="1">
            <a:spLocks noGrp="1"/>
          </p:cNvSpPr>
          <p:nvPr>
            <p:ph type="title"/>
          </p:nvPr>
        </p:nvSpPr>
        <p:spPr>
          <a:xfrm>
            <a:off x="615100" y="2150850"/>
            <a:ext cx="7857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01" name="Google Shape;401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02" name="Google Shape;402;p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5525" y="271200"/>
            <a:ext cx="1199238" cy="2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6" name="Google Shape;406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07" name="Google Shape;407;p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200" y="271201"/>
            <a:ext cx="1201900" cy="2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1" name="Google Shape;411;p7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2" name="Google Shape;412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13" name="Google Shape;413;p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200" y="271201"/>
            <a:ext cx="1201900" cy="2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4" name="Google Shape;4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200" y="271201"/>
            <a:ext cx="1201900" cy="2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17" name="Google Shape;417;p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200" y="271201"/>
            <a:ext cx="1201900" cy="2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0" name="Google Shape;420;p7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1" name="Google Shape;421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22" name="Google Shape;422;p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200" y="271201"/>
            <a:ext cx="1201900" cy="2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25" name="Google Shape;425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26" name="Google Shape;426;p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200" y="271201"/>
            <a:ext cx="1201900" cy="2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7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0" name="Google Shape;430;p7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1" name="Google Shape;431;p7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2" name="Google Shape;432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33" name="Google Shape;433;p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200" y="271201"/>
            <a:ext cx="1201900" cy="2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8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6" name="Google Shape;436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37" name="Google Shape;437;p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200" y="271201"/>
            <a:ext cx="1201900" cy="2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40" name="Google Shape;440;p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200" y="271201"/>
            <a:ext cx="1201900" cy="2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bg>
      <p:bgPr>
        <a:solidFill>
          <a:schemeClr val="lt1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8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45" name="Google Shape;445;p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200" y="271201"/>
            <a:ext cx="1201900" cy="2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8" name="Google Shape;4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200" y="271201"/>
            <a:ext cx="1201900" cy="2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" name="Google Shape;5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4200" y="271201"/>
            <a:ext cx="1201900" cy="2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2800"/>
              <a:buFont typeface="Lexend Deca"/>
              <a:buNone/>
              <a:defRPr sz="2800" b="1">
                <a:solidFill>
                  <a:srgbClr val="444F66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800"/>
              <a:buFont typeface="Open Sans"/>
              <a:buChar char="●"/>
              <a:defRPr sz="18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○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■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●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○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■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●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○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■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2800"/>
              <a:buFont typeface="Lexend Deca"/>
              <a:buNone/>
              <a:defRPr sz="2800" b="1">
                <a:solidFill>
                  <a:srgbClr val="444F66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800"/>
              <a:buFont typeface="Open Sans"/>
              <a:buChar char="●"/>
              <a:defRPr sz="18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○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■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●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○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■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●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○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■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2800"/>
              <a:buFont typeface="Lexend Deca"/>
              <a:buNone/>
              <a:defRPr sz="2800" b="1">
                <a:solidFill>
                  <a:srgbClr val="444F66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800"/>
              <a:buFont typeface="Open Sans"/>
              <a:buChar char="●"/>
              <a:defRPr sz="18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○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■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●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○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■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●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○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■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0" name="Google Shape;330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2800"/>
              <a:buFont typeface="Lexend Deca"/>
              <a:buNone/>
              <a:defRPr sz="2800" b="1">
                <a:solidFill>
                  <a:srgbClr val="444F66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6" name="Google Shape;376;p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800"/>
              <a:buFont typeface="Open Sans"/>
              <a:buChar char="●"/>
              <a:defRPr sz="18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○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■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●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○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■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●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○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400"/>
              <a:buFont typeface="Open Sans"/>
              <a:buChar char="■"/>
              <a:defRPr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7" name="Google Shape;377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 rtl="0">
              <a:buNone/>
              <a:defRPr sz="12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www.cache.org.uk/news-media/dyslexia-the-facts" TargetMode="External"/><Relationship Id="rId5" Type="http://schemas.openxmlformats.org/officeDocument/2006/relationships/hyperlink" Target="https://mautic.texthelp.com/neurodiversity-inclusion" TargetMode="External"/><Relationship Id="rId4" Type="http://schemas.openxmlformats.org/officeDocument/2006/relationships/hyperlink" Target="https://www.accenture.com/_acnmedia/PDF-142/Accenture-Enabling-Change-Getting-Equal-2020-Disability-Inclusion-Report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TG2wyMHCTI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773203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20/03/do-your-di-efforts-include-people-with-disabiliti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.png"/><Relationship Id="rId5" Type="http://schemas.openxmlformats.org/officeDocument/2006/relationships/hyperlink" Target="https://www.prnewswire.com/news-releases/texthelp-releases-new-data-highlighting-growing-company-support-for-neurodiverse-employees-301507066.html" TargetMode="External"/><Relationship Id="rId4" Type="http://schemas.openxmlformats.org/officeDocument/2006/relationships/hyperlink" Target="https://www.cipd.co.uk/about/media/press/150218-neurodiversit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84"/>
          <p:cNvSpPr txBox="1">
            <a:spLocks noGrp="1"/>
          </p:cNvSpPr>
          <p:nvPr>
            <p:ph type="ctrTitle"/>
          </p:nvPr>
        </p:nvSpPr>
        <p:spPr>
          <a:xfrm>
            <a:off x="684750" y="708225"/>
            <a:ext cx="7774500" cy="24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300">
                <a:solidFill>
                  <a:srgbClr val="E12362"/>
                </a:solidFill>
              </a:rPr>
              <a:t>3 lessons </a:t>
            </a:r>
            <a:r>
              <a:rPr lang="en-GB" sz="4300">
                <a:solidFill>
                  <a:srgbClr val="2A3953"/>
                </a:solidFill>
              </a:rPr>
              <a:t>educators can teach us about improving </a:t>
            </a:r>
            <a:r>
              <a:rPr lang="en-GB" sz="4300">
                <a:solidFill>
                  <a:srgbClr val="2D8086"/>
                </a:solidFill>
              </a:rPr>
              <a:t>neurodiversity inclusion</a:t>
            </a:r>
            <a:r>
              <a:rPr lang="en-GB" sz="4300">
                <a:solidFill>
                  <a:srgbClr val="2A3953"/>
                </a:solidFill>
              </a:rPr>
              <a:t> at work</a:t>
            </a:r>
            <a:endParaRPr sz="4300">
              <a:solidFill>
                <a:srgbClr val="2A3953"/>
              </a:solidFill>
            </a:endParaRPr>
          </a:p>
        </p:txBody>
      </p:sp>
      <p:sp>
        <p:nvSpPr>
          <p:cNvPr id="451" name="Google Shape;451;p84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953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530" name="Google Shape;530;p93"/>
          <p:cNvSpPr txBox="1">
            <a:spLocks noGrp="1"/>
          </p:cNvSpPr>
          <p:nvPr>
            <p:ph type="title"/>
          </p:nvPr>
        </p:nvSpPr>
        <p:spPr>
          <a:xfrm>
            <a:off x="615100" y="2150850"/>
            <a:ext cx="7857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Improving neurodiversity inclusion at work.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ECC62"/>
                </a:solidFill>
              </a:rPr>
              <a:t>3 lessons learned.</a:t>
            </a:r>
            <a:endParaRPr>
              <a:solidFill>
                <a:srgbClr val="FECC6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94"/>
          <p:cNvSpPr txBox="1">
            <a:spLocks noGrp="1"/>
          </p:cNvSpPr>
          <p:nvPr>
            <p:ph type="title"/>
          </p:nvPr>
        </p:nvSpPr>
        <p:spPr>
          <a:xfrm>
            <a:off x="615100" y="2150850"/>
            <a:ext cx="7857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Lesson 1.</a:t>
            </a:r>
            <a:endParaRPr/>
          </a:p>
        </p:txBody>
      </p:sp>
      <p:sp>
        <p:nvSpPr>
          <p:cNvPr id="536" name="Google Shape;536;p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542" name="Google Shape;542;p9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4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95"/>
          <p:cNvSpPr txBox="1">
            <a:spLocks noGrp="1"/>
          </p:cNvSpPr>
          <p:nvPr>
            <p:ph type="sldNum" idx="12"/>
          </p:nvPr>
        </p:nvSpPr>
        <p:spPr>
          <a:xfrm>
            <a:off x="8556775" y="4680000"/>
            <a:ext cx="5871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 b="1">
                <a:solidFill>
                  <a:srgbClr val="444F66"/>
                </a:solidFill>
                <a:latin typeface="Lexend Deca"/>
                <a:ea typeface="Lexend Deca"/>
                <a:cs typeface="Lexend Deca"/>
                <a:sym typeface="Lexend Deca"/>
              </a:rPr>
              <a:t>12</a:t>
            </a:fld>
            <a:endParaRPr sz="900" b="1">
              <a:solidFill>
                <a:srgbClr val="444F66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544" name="Google Shape;544;p95"/>
          <p:cNvGrpSpPr/>
          <p:nvPr/>
        </p:nvGrpSpPr>
        <p:grpSpPr>
          <a:xfrm>
            <a:off x="0" y="0"/>
            <a:ext cx="9144000" cy="540000"/>
            <a:chOff x="0" y="0"/>
            <a:chExt cx="9144000" cy="540000"/>
          </a:xfrm>
        </p:grpSpPr>
        <p:sp>
          <p:nvSpPr>
            <p:cNvPr id="545" name="Google Shape;545;p95"/>
            <p:cNvSpPr txBox="1"/>
            <p:nvPr/>
          </p:nvSpPr>
          <p:spPr>
            <a:xfrm>
              <a:off x="0" y="0"/>
              <a:ext cx="9144000" cy="540000"/>
            </a:xfrm>
            <a:prstGeom prst="rect">
              <a:avLst/>
            </a:prstGeom>
            <a:solidFill>
              <a:srgbClr val="2A3953"/>
            </a:solidFill>
            <a:ln>
              <a:noFill/>
            </a:ln>
          </p:spPr>
          <p:txBody>
            <a:bodyPr spcFirstLastPara="1" wrap="square" lIns="360000" tIns="91425" rIns="360000" bIns="91425" anchor="ctr" anchorCtr="0">
              <a:noAutofit/>
            </a:bodyPr>
            <a:lstStyle/>
            <a:p>
              <a:pPr marL="3600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Lesson 1.</a:t>
              </a:r>
              <a:endPara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pic>
          <p:nvPicPr>
            <p:cNvPr id="546" name="Google Shape;546;p95"/>
            <p:cNvPicPr preferRelativeResize="0"/>
            <p:nvPr/>
          </p:nvPicPr>
          <p:blipFill rotWithShape="1">
            <a:blip r:embed="rId3">
              <a:alphaModFix/>
            </a:blip>
            <a:srcRect r="80510"/>
            <a:stretch/>
          </p:blipFill>
          <p:spPr>
            <a:xfrm>
              <a:off x="359988" y="146100"/>
              <a:ext cx="245576" cy="247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7" name="Google Shape;547;p95"/>
          <p:cNvSpPr txBox="1"/>
          <p:nvPr/>
        </p:nvSpPr>
        <p:spPr>
          <a:xfrm>
            <a:off x="4906025" y="1074600"/>
            <a:ext cx="3790800" cy="38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67500" rIns="68575" bIns="6857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12362"/>
              </a:buClr>
              <a:buSzPts val="1300"/>
              <a:buFont typeface="Inter"/>
              <a:buChar char="●"/>
            </a:pPr>
            <a:r>
              <a:rPr lang="en-GB" sz="13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4"/>
              </a:rPr>
              <a:t>76%</a:t>
            </a:r>
            <a:r>
              <a:rPr lang="en-GB" sz="13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rPr>
              <a:t> of people with a disability or neurodiverse condition </a:t>
            </a:r>
            <a:r>
              <a:rPr lang="en-GB" sz="1300" b="1">
                <a:solidFill>
                  <a:srgbClr val="E12362"/>
                </a:solidFill>
                <a:latin typeface="Inter"/>
                <a:ea typeface="Inter"/>
                <a:cs typeface="Inter"/>
                <a:sym typeface="Inter"/>
              </a:rPr>
              <a:t>do not fully disclose this at work</a:t>
            </a:r>
            <a:r>
              <a:rPr lang="en-GB" sz="13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1300">
              <a:solidFill>
                <a:srgbClr val="232937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12362"/>
              </a:buClr>
              <a:buSzPts val="1300"/>
              <a:buFont typeface="Inter"/>
              <a:buChar char="●"/>
            </a:pPr>
            <a:r>
              <a:rPr lang="en-GB" sz="13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5"/>
              </a:rPr>
              <a:t>44%</a:t>
            </a:r>
            <a:r>
              <a:rPr lang="en-GB" sz="13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rPr>
              <a:t> worry their career would be negatively impacted. </a:t>
            </a:r>
            <a:r>
              <a:rPr lang="en-GB" sz="13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5"/>
              </a:rPr>
              <a:t>42%</a:t>
            </a:r>
            <a:r>
              <a:rPr lang="en-GB" sz="13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rPr>
              <a:t> worry they’d be viewed differently. </a:t>
            </a:r>
            <a:r>
              <a:rPr lang="en-GB" sz="1300" b="1">
                <a:solidFill>
                  <a:srgbClr val="E12362"/>
                </a:solidFill>
                <a:latin typeface="Inter"/>
                <a:ea typeface="Inter"/>
                <a:cs typeface="Inter"/>
                <a:sym typeface="Inter"/>
              </a:rPr>
              <a:t>Negative misconceptions exist. Being made to feel different can be a worry</a:t>
            </a:r>
            <a:r>
              <a:rPr lang="en-GB" sz="13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endParaRPr sz="1300">
              <a:solidFill>
                <a:srgbClr val="232937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E12362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rPr>
              <a:t>10% of us are dyslexic, however it’s estimated that this figure is more likely to be </a:t>
            </a:r>
            <a:r>
              <a:rPr lang="en-GB" sz="13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6"/>
              </a:rPr>
              <a:t>16%</a:t>
            </a:r>
            <a:r>
              <a:rPr lang="en-GB" sz="13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GB" sz="1300" b="1">
                <a:solidFill>
                  <a:srgbClr val="E12362"/>
                </a:solidFill>
                <a:latin typeface="Inter"/>
                <a:ea typeface="Inter"/>
                <a:cs typeface="Inter"/>
                <a:sym typeface="Inter"/>
              </a:rPr>
              <a:t>Not everyone with dyslexia is diagnosed</a:t>
            </a:r>
            <a:r>
              <a:rPr lang="en-GB" sz="13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1100">
              <a:solidFill>
                <a:srgbClr val="23293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8" name="Google Shape;548;p95"/>
          <p:cNvSpPr txBox="1">
            <a:spLocks noGrp="1"/>
          </p:cNvSpPr>
          <p:nvPr>
            <p:ph type="title" idx="4294967295"/>
          </p:nvPr>
        </p:nvSpPr>
        <p:spPr>
          <a:xfrm>
            <a:off x="605575" y="953650"/>
            <a:ext cx="3699000" cy="19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Inter"/>
                <a:ea typeface="Inter"/>
                <a:cs typeface="Inter"/>
                <a:sym typeface="Inter"/>
              </a:rPr>
              <a:t>More people are neurodivergent than we might realise.</a:t>
            </a:r>
            <a:endParaRPr sz="3400">
              <a:solidFill>
                <a:srgbClr val="444F6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9" name="Google Shape;549;p95"/>
          <p:cNvSpPr txBox="1"/>
          <p:nvPr/>
        </p:nvSpPr>
        <p:spPr>
          <a:xfrm>
            <a:off x="605575" y="3268225"/>
            <a:ext cx="3070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rPr>
              <a:t>We mustn’t rely on our employees to self-identify. </a:t>
            </a:r>
            <a:r>
              <a:rPr lang="en-GB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rPr>
              <a:t>We must create an inclusive space with support available to everyone. 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937"/>
        </a:solid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96"/>
          <p:cNvSpPr txBox="1"/>
          <p:nvPr/>
        </p:nvSpPr>
        <p:spPr>
          <a:xfrm>
            <a:off x="4212900" y="1169775"/>
            <a:ext cx="4401600" cy="3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7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At one stage of my career I started working for a government department where there was a lot of reading and writing. </a:t>
            </a:r>
            <a:r>
              <a:rPr lang="en-GB" sz="1700">
                <a:solidFill>
                  <a:srgbClr val="FECC62"/>
                </a:solidFill>
                <a:latin typeface="Open Sans"/>
                <a:ea typeface="Open Sans"/>
                <a:cs typeface="Open Sans"/>
                <a:sym typeface="Open Sans"/>
              </a:rPr>
              <a:t>I had a really bad time, and was almost fired</a:t>
            </a:r>
            <a:r>
              <a:rPr lang="en-GB" sz="17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. Basically because dyslexia wasn’t recognised back then. Thankfully I ended up with a really good Line Manager who put me in for an occupational health assessment where I received my diagnosis and inclusive technology Read&amp;Write.</a:t>
            </a:r>
            <a:endParaRPr sz="17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5" name="Google Shape;555;p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556" name="Google Shape;556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4500" y="1227575"/>
            <a:ext cx="576000" cy="4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96" descr="black and white image of a man wearing glasses.&#10;There is a civil service logo at the bottom of the image" title="Coli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850" y="972175"/>
            <a:ext cx="2784400" cy="34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96"/>
          <p:cNvSpPr/>
          <p:nvPr/>
        </p:nvSpPr>
        <p:spPr>
          <a:xfrm>
            <a:off x="7526450" y="231025"/>
            <a:ext cx="1481700" cy="311400"/>
          </a:xfrm>
          <a:prstGeom prst="rect">
            <a:avLst/>
          </a:prstGeom>
          <a:solidFill>
            <a:srgbClr val="232937"/>
          </a:solidFill>
          <a:ln w="9525" cap="flat" cmpd="sng">
            <a:solidFill>
              <a:srgbClr val="2329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564" name="Google Shape;564;p97"/>
          <p:cNvSpPr txBox="1"/>
          <p:nvPr/>
        </p:nvSpPr>
        <p:spPr>
          <a:xfrm>
            <a:off x="1430550" y="1441050"/>
            <a:ext cx="6282900" cy="22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800">
                <a:solidFill>
                  <a:srgbClr val="2A3953"/>
                </a:solidFill>
                <a:latin typeface="Inter Medium"/>
                <a:ea typeface="Inter Medium"/>
                <a:cs typeface="Inter Medium"/>
                <a:sym typeface="Inter Medium"/>
              </a:rPr>
              <a:t>Our workplaces must be a somewhere that employees are supported, and feel comfortable and </a:t>
            </a:r>
            <a:r>
              <a:rPr lang="en-GB" sz="2800">
                <a:solidFill>
                  <a:srgbClr val="E12362"/>
                </a:solidFill>
                <a:latin typeface="Inter Medium"/>
                <a:ea typeface="Inter Medium"/>
                <a:cs typeface="Inter Medium"/>
                <a:sym typeface="Inter Medium"/>
              </a:rPr>
              <a:t>confident to be themselves</a:t>
            </a:r>
            <a:r>
              <a:rPr lang="en-GB" sz="2800">
                <a:solidFill>
                  <a:srgbClr val="2A3953"/>
                </a:solidFill>
                <a:latin typeface="Inter Medium"/>
                <a:ea typeface="Inter Medium"/>
                <a:cs typeface="Inter Medium"/>
                <a:sym typeface="Inter Medium"/>
              </a:rPr>
              <a:t>.</a:t>
            </a:r>
            <a:endParaRPr sz="2800">
              <a:solidFill>
                <a:srgbClr val="2A3953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570" name="Google Shape;570;p98"/>
          <p:cNvSpPr txBox="1">
            <a:spLocks noGrp="1"/>
          </p:cNvSpPr>
          <p:nvPr>
            <p:ph type="title" idx="4294967295"/>
          </p:nvPr>
        </p:nvSpPr>
        <p:spPr>
          <a:xfrm>
            <a:off x="672800" y="637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This means…</a:t>
            </a:r>
            <a:endParaRPr sz="3600"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71" name="Google Shape;571;p98"/>
          <p:cNvSpPr txBox="1"/>
          <p:nvPr/>
        </p:nvSpPr>
        <p:spPr>
          <a:xfrm>
            <a:off x="672800" y="1580200"/>
            <a:ext cx="5028300" cy="30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12362"/>
              </a:buClr>
              <a:buSzPts val="1400"/>
              <a:buFont typeface="Inter"/>
              <a:buChar char="●"/>
            </a:pP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Having tools and resources in place that are available to all staff. </a:t>
            </a:r>
            <a:r>
              <a:rPr lang="en-GB">
                <a:solidFill>
                  <a:srgbClr val="E12362"/>
                </a:solidFill>
                <a:latin typeface="Inter"/>
                <a:ea typeface="Inter"/>
                <a:cs typeface="Inter"/>
                <a:sym typeface="Inter"/>
              </a:rPr>
              <a:t>Not just those who have asked for extra support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12362"/>
              </a:buClr>
              <a:buSzPts val="1400"/>
              <a:buFont typeface="Inter"/>
              <a:buChar char="●"/>
            </a:pP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Making time and space for employees to share their challenges. And in these moments, </a:t>
            </a:r>
            <a:r>
              <a:rPr lang="en-GB">
                <a:solidFill>
                  <a:srgbClr val="E12362"/>
                </a:solidFill>
                <a:latin typeface="Inter"/>
                <a:ea typeface="Inter"/>
                <a:cs typeface="Inter"/>
                <a:sym typeface="Inter"/>
              </a:rPr>
              <a:t>encourage feedback, listen and respond proactively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endParaRPr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12362"/>
              </a:buClr>
              <a:buSzPts val="1400"/>
              <a:buFont typeface="Inter"/>
              <a:buChar char="●"/>
            </a:pP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Creating an environment where employees feel comfortable to open up and be themselves. In the process,</a:t>
            </a:r>
            <a:r>
              <a:rPr lang="en-GB">
                <a:solidFill>
                  <a:srgbClr val="E12362"/>
                </a:solidFill>
                <a:latin typeface="Inter"/>
                <a:ea typeface="Inter"/>
                <a:cs typeface="Inter"/>
                <a:sym typeface="Inter"/>
              </a:rPr>
              <a:t> inspire open conversations by being transparent ourselves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72" name="Google Shape;572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5601" y="2099427"/>
            <a:ext cx="2248476" cy="147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sp>
        <p:nvSpPr>
          <p:cNvPr id="578" name="Google Shape;578;p99"/>
          <p:cNvSpPr txBox="1">
            <a:spLocks noGrp="1"/>
          </p:cNvSpPr>
          <p:nvPr>
            <p:ph type="title" idx="4294967295"/>
          </p:nvPr>
        </p:nvSpPr>
        <p:spPr>
          <a:xfrm>
            <a:off x="672800" y="637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An example…</a:t>
            </a:r>
            <a:endParaRPr sz="3600"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79" name="Google Shape;579;p99"/>
          <p:cNvPicPr preferRelativeResize="0"/>
          <p:nvPr/>
        </p:nvPicPr>
        <p:blipFill rotWithShape="1">
          <a:blip r:embed="rId3">
            <a:alphaModFix/>
          </a:blip>
          <a:srcRect t="20735"/>
          <a:stretch/>
        </p:blipFill>
        <p:spPr>
          <a:xfrm>
            <a:off x="2387300" y="1373250"/>
            <a:ext cx="4265249" cy="33807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00"/>
          <p:cNvSpPr txBox="1">
            <a:spLocks noGrp="1"/>
          </p:cNvSpPr>
          <p:nvPr>
            <p:ph type="title"/>
          </p:nvPr>
        </p:nvSpPr>
        <p:spPr>
          <a:xfrm>
            <a:off x="615100" y="2150850"/>
            <a:ext cx="7857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2.</a:t>
            </a:r>
            <a:endParaRPr/>
          </a:p>
        </p:txBody>
      </p:sp>
      <p:sp>
        <p:nvSpPr>
          <p:cNvPr id="585" name="Google Shape;585;p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sp>
        <p:nvSpPr>
          <p:cNvPr id="591" name="Google Shape;591;p10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4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01"/>
          <p:cNvSpPr txBox="1">
            <a:spLocks noGrp="1"/>
          </p:cNvSpPr>
          <p:nvPr>
            <p:ph type="sldNum" idx="12"/>
          </p:nvPr>
        </p:nvSpPr>
        <p:spPr>
          <a:xfrm>
            <a:off x="8556775" y="4680000"/>
            <a:ext cx="5871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 b="1">
                <a:solidFill>
                  <a:srgbClr val="444F66"/>
                </a:solidFill>
                <a:latin typeface="Lexend Deca"/>
                <a:ea typeface="Lexend Deca"/>
                <a:cs typeface="Lexend Deca"/>
                <a:sym typeface="Lexend Deca"/>
              </a:rPr>
              <a:t>18</a:t>
            </a:fld>
            <a:endParaRPr sz="900" b="1">
              <a:solidFill>
                <a:srgbClr val="444F66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593" name="Google Shape;593;p101"/>
          <p:cNvGrpSpPr/>
          <p:nvPr/>
        </p:nvGrpSpPr>
        <p:grpSpPr>
          <a:xfrm>
            <a:off x="0" y="0"/>
            <a:ext cx="9144000" cy="540000"/>
            <a:chOff x="0" y="0"/>
            <a:chExt cx="9144000" cy="540000"/>
          </a:xfrm>
        </p:grpSpPr>
        <p:sp>
          <p:nvSpPr>
            <p:cNvPr id="594" name="Google Shape;594;p101"/>
            <p:cNvSpPr txBox="1"/>
            <p:nvPr/>
          </p:nvSpPr>
          <p:spPr>
            <a:xfrm>
              <a:off x="0" y="0"/>
              <a:ext cx="9144000" cy="540000"/>
            </a:xfrm>
            <a:prstGeom prst="rect">
              <a:avLst/>
            </a:prstGeom>
            <a:solidFill>
              <a:srgbClr val="2A3953"/>
            </a:solidFill>
            <a:ln>
              <a:noFill/>
            </a:ln>
          </p:spPr>
          <p:txBody>
            <a:bodyPr spcFirstLastPara="1" wrap="square" lIns="360000" tIns="91425" rIns="360000" bIns="91425" anchor="ctr" anchorCtr="0">
              <a:noAutofit/>
            </a:bodyPr>
            <a:lstStyle/>
            <a:p>
              <a:pPr marL="3600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Lesson 2.</a:t>
              </a:r>
              <a:endPara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pic>
          <p:nvPicPr>
            <p:cNvPr id="595" name="Google Shape;595;p101"/>
            <p:cNvPicPr preferRelativeResize="0"/>
            <p:nvPr/>
          </p:nvPicPr>
          <p:blipFill rotWithShape="1">
            <a:blip r:embed="rId3">
              <a:alphaModFix/>
            </a:blip>
            <a:srcRect r="80510"/>
            <a:stretch/>
          </p:blipFill>
          <p:spPr>
            <a:xfrm>
              <a:off x="359988" y="146100"/>
              <a:ext cx="245576" cy="247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6" name="Google Shape;596;p101"/>
          <p:cNvSpPr txBox="1"/>
          <p:nvPr/>
        </p:nvSpPr>
        <p:spPr>
          <a:xfrm>
            <a:off x="4906025" y="1074600"/>
            <a:ext cx="3790800" cy="3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67500" rIns="68575" bIns="6857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12362"/>
              </a:buClr>
              <a:buSzPts val="1700"/>
              <a:buFont typeface="Inter"/>
              <a:buChar char="●"/>
            </a:pPr>
            <a:r>
              <a:rPr lang="en-GB" sz="17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rPr>
              <a:t>The Universal Design mindset allows people with diverse abilities to live and work together </a:t>
            </a:r>
            <a:r>
              <a:rPr lang="en-GB" sz="1700">
                <a:solidFill>
                  <a:srgbClr val="E12362"/>
                </a:solidFill>
                <a:latin typeface="Inter"/>
                <a:ea typeface="Inter"/>
                <a:cs typeface="Inter"/>
                <a:sym typeface="Inter"/>
              </a:rPr>
              <a:t>side by side</a:t>
            </a:r>
            <a:r>
              <a:rPr lang="en-GB" sz="17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br>
              <a:rPr lang="en-GB" sz="17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rPr>
            </a:br>
            <a:endParaRPr sz="1700">
              <a:solidFill>
                <a:srgbClr val="232937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12362"/>
              </a:buClr>
              <a:buSzPts val="1700"/>
              <a:buFont typeface="Inter"/>
              <a:buChar char="●"/>
            </a:pPr>
            <a:r>
              <a:rPr lang="en-GB" sz="17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rPr>
              <a:t>It assumes that barriers are in the design of the environment, </a:t>
            </a:r>
            <a:r>
              <a:rPr lang="en-GB" sz="1700">
                <a:solidFill>
                  <a:srgbClr val="E12362"/>
                </a:solidFill>
                <a:latin typeface="Inter"/>
                <a:ea typeface="Inter"/>
                <a:cs typeface="Inter"/>
                <a:sym typeface="Inter"/>
              </a:rPr>
              <a:t>not in the person</a:t>
            </a:r>
            <a:r>
              <a:rPr lang="en-GB" sz="17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1700">
              <a:solidFill>
                <a:srgbClr val="232937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>
              <a:solidFill>
                <a:srgbClr val="232937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700">
              <a:solidFill>
                <a:srgbClr val="23293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97" name="Google Shape;597;p101"/>
          <p:cNvSpPr txBox="1">
            <a:spLocks noGrp="1"/>
          </p:cNvSpPr>
          <p:nvPr>
            <p:ph type="title" idx="4294967295"/>
          </p:nvPr>
        </p:nvSpPr>
        <p:spPr>
          <a:xfrm>
            <a:off x="605575" y="953650"/>
            <a:ext cx="37908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Inter"/>
                <a:ea typeface="Inter"/>
                <a:cs typeface="Inter"/>
                <a:sym typeface="Inter"/>
              </a:rPr>
              <a:t>The </a:t>
            </a:r>
            <a:endParaRPr sz="360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Inter"/>
                <a:ea typeface="Inter"/>
                <a:cs typeface="Inter"/>
                <a:sym typeface="Inter"/>
              </a:rPr>
              <a:t>Universal Design </a:t>
            </a:r>
            <a:endParaRPr sz="360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Inter"/>
                <a:ea typeface="Inter"/>
                <a:cs typeface="Inter"/>
                <a:sym typeface="Inter"/>
              </a:rPr>
              <a:t>Mindset </a:t>
            </a:r>
            <a:endParaRPr sz="360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Inter"/>
                <a:ea typeface="Inter"/>
                <a:cs typeface="Inter"/>
                <a:sym typeface="Inter"/>
              </a:rPr>
              <a:t>is key.</a:t>
            </a:r>
            <a:endParaRPr sz="3600">
              <a:solidFill>
                <a:srgbClr val="444F6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98" name="Google Shape;598;p101"/>
          <p:cNvSpPr txBox="1"/>
          <p:nvPr/>
        </p:nvSpPr>
        <p:spPr>
          <a:xfrm>
            <a:off x="605575" y="3951775"/>
            <a:ext cx="35571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rPr>
              <a:t>With this mindset, the workspace can become a place that is truly inclusive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457" name="Google Shape;457;p85"/>
          <p:cNvSpPr txBox="1"/>
          <p:nvPr/>
        </p:nvSpPr>
        <p:spPr>
          <a:xfrm>
            <a:off x="4024700" y="191022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Martin McKay</a:t>
            </a:r>
            <a:endParaRPr sz="2400" b="1"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8" name="Google Shape;458;p85"/>
          <p:cNvSpPr txBox="1"/>
          <p:nvPr/>
        </p:nvSpPr>
        <p:spPr>
          <a:xfrm>
            <a:off x="4024700" y="2417475"/>
            <a:ext cx="30000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50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Founder &amp; CEO</a:t>
            </a:r>
            <a:endParaRPr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9" name="Google Shape;459;p85"/>
          <p:cNvSpPr txBox="1"/>
          <p:nvPr/>
        </p:nvSpPr>
        <p:spPr>
          <a:xfrm>
            <a:off x="4024700" y="2809975"/>
            <a:ext cx="30000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50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Texthelp</a:t>
            </a:r>
            <a:endParaRPr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60" name="Google Shape;460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6875" y="1463204"/>
            <a:ext cx="2182200" cy="2217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61" name="Google Shape;461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553" y="4408437"/>
            <a:ext cx="1205783" cy="364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9416" y="4408437"/>
            <a:ext cx="1205783" cy="3748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</p:pic>
      <p:pic>
        <p:nvPicPr>
          <p:cNvPr id="463" name="Google Shape;463;p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10279" y="4408437"/>
            <a:ext cx="1027354" cy="29880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</p:pic>
      <p:pic>
        <p:nvPicPr>
          <p:cNvPr id="464" name="Google Shape;464;p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1925" y="4408437"/>
            <a:ext cx="1490534" cy="24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8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42711" y="4408437"/>
            <a:ext cx="1334134" cy="298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03"/>
          <p:cNvSpPr txBox="1"/>
          <p:nvPr/>
        </p:nvSpPr>
        <p:spPr>
          <a:xfrm>
            <a:off x="563850" y="448375"/>
            <a:ext cx="14742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5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613" name="Google Shape;613;p104"/>
          <p:cNvSpPr txBox="1"/>
          <p:nvPr/>
        </p:nvSpPr>
        <p:spPr>
          <a:xfrm>
            <a:off x="1430550" y="1634400"/>
            <a:ext cx="6282900" cy="22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800">
                <a:solidFill>
                  <a:srgbClr val="2A3953"/>
                </a:solidFill>
                <a:latin typeface="Inter Medium"/>
                <a:ea typeface="Inter Medium"/>
                <a:cs typeface="Inter Medium"/>
                <a:sym typeface="Inter Medium"/>
              </a:rPr>
              <a:t>Our workplaces must be a place where </a:t>
            </a:r>
            <a:r>
              <a:rPr lang="en-GB" sz="2800">
                <a:solidFill>
                  <a:srgbClr val="E12362"/>
                </a:solidFill>
                <a:latin typeface="Inter Medium"/>
                <a:ea typeface="Inter Medium"/>
                <a:cs typeface="Inter Medium"/>
                <a:sym typeface="Inter Medium"/>
              </a:rPr>
              <a:t>different ways of thinking and doing are encouraged</a:t>
            </a:r>
            <a:r>
              <a:rPr lang="en-GB" sz="2800">
                <a:solidFill>
                  <a:srgbClr val="2A3953"/>
                </a:solidFill>
                <a:latin typeface="Inter Medium"/>
                <a:ea typeface="Inter Medium"/>
                <a:cs typeface="Inter Medium"/>
                <a:sym typeface="Inter Medium"/>
              </a:rPr>
              <a:t>.</a:t>
            </a:r>
            <a:endParaRPr sz="2800">
              <a:solidFill>
                <a:srgbClr val="2A3953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sp>
        <p:nvSpPr>
          <p:cNvPr id="619" name="Google Shape;619;p105"/>
          <p:cNvSpPr txBox="1">
            <a:spLocks noGrp="1"/>
          </p:cNvSpPr>
          <p:nvPr>
            <p:ph type="title" idx="4294967295"/>
          </p:nvPr>
        </p:nvSpPr>
        <p:spPr>
          <a:xfrm>
            <a:off x="672800" y="637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The principles of Universal Design for Learning</a:t>
            </a:r>
            <a:endParaRPr sz="3600"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20" name="Google Shape;620;p105"/>
          <p:cNvSpPr txBox="1"/>
          <p:nvPr/>
        </p:nvSpPr>
        <p:spPr>
          <a:xfrm>
            <a:off x="672800" y="2037400"/>
            <a:ext cx="6093900" cy="23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12362"/>
              </a:buClr>
              <a:buSzPts val="1400"/>
              <a:buFont typeface="Inter"/>
              <a:buAutoNum type="arabicPeriod"/>
            </a:pPr>
            <a:r>
              <a:rPr lang="en-GB" b="1">
                <a:solidFill>
                  <a:srgbClr val="0DA0A0"/>
                </a:solidFill>
                <a:latin typeface="Inter"/>
                <a:ea typeface="Inter"/>
                <a:cs typeface="Inter"/>
                <a:sym typeface="Inter"/>
              </a:rPr>
              <a:t>Engagement. 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Allowing choice, encouraging autonomy and meeting different needs.</a:t>
            </a:r>
            <a:endParaRPr>
              <a:solidFill>
                <a:srgbClr val="0DA0A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12362"/>
              </a:buClr>
              <a:buSzPts val="1400"/>
              <a:buFont typeface="Inter"/>
              <a:buAutoNum type="arabicPeriod"/>
            </a:pPr>
            <a:r>
              <a:rPr lang="en-GB" b="1">
                <a:solidFill>
                  <a:srgbClr val="0DA0A0"/>
                </a:solidFill>
                <a:latin typeface="Inter"/>
                <a:ea typeface="Inter"/>
                <a:cs typeface="Inter"/>
                <a:sym typeface="Inter"/>
              </a:rPr>
              <a:t>Representation. 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Giving information in ways that everyone can take in and understand.</a:t>
            </a:r>
            <a:endParaRPr b="1">
              <a:solidFill>
                <a:srgbClr val="0DA0A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12362"/>
              </a:buClr>
              <a:buSzPts val="1400"/>
              <a:buFont typeface="Inter"/>
              <a:buAutoNum type="arabicPeriod"/>
            </a:pPr>
            <a:r>
              <a:rPr lang="en-GB" b="1">
                <a:solidFill>
                  <a:srgbClr val="0DA0A0"/>
                </a:solidFill>
                <a:latin typeface="Inter"/>
                <a:ea typeface="Inter"/>
                <a:cs typeface="Inter"/>
                <a:sym typeface="Inter"/>
              </a:rPr>
              <a:t>Expression. 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Encouraging ways of working that suit each individual, so they can thrive in every task.</a:t>
            </a:r>
            <a:endParaRPr b="1">
              <a:solidFill>
                <a:srgbClr val="0DA0A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0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sp>
        <p:nvSpPr>
          <p:cNvPr id="626" name="Google Shape;626;p106"/>
          <p:cNvSpPr txBox="1">
            <a:spLocks noGrp="1"/>
          </p:cNvSpPr>
          <p:nvPr>
            <p:ph type="title" idx="4294967295"/>
          </p:nvPr>
        </p:nvSpPr>
        <p:spPr>
          <a:xfrm>
            <a:off x="672800" y="637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What about Universal Design at Work?</a:t>
            </a:r>
            <a:endParaRPr sz="3600"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27" name="Google Shape;627;p106"/>
          <p:cNvSpPr txBox="1"/>
          <p:nvPr/>
        </p:nvSpPr>
        <p:spPr>
          <a:xfrm>
            <a:off x="672800" y="1732600"/>
            <a:ext cx="6093900" cy="23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12362"/>
              </a:buClr>
              <a:buSzPts val="1400"/>
              <a:buFont typeface="Inter"/>
              <a:buAutoNum type="arabicPeriod"/>
            </a:pPr>
            <a:r>
              <a:rPr lang="en-GB" b="1">
                <a:solidFill>
                  <a:srgbClr val="0DA0A0"/>
                </a:solidFill>
                <a:latin typeface="Inter"/>
                <a:ea typeface="Inter"/>
                <a:cs typeface="Inter"/>
                <a:sym typeface="Inter"/>
              </a:rPr>
              <a:t>Engagement. 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If you want to engage your employees is an email the best way?</a:t>
            </a:r>
            <a:endParaRPr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12362"/>
              </a:buClr>
              <a:buSzPts val="1400"/>
              <a:buFont typeface="Inter"/>
              <a:buAutoNum type="arabicPeriod"/>
            </a:pPr>
            <a:r>
              <a:rPr lang="en-GB" b="1">
                <a:solidFill>
                  <a:srgbClr val="0DA0A0"/>
                </a:solidFill>
                <a:latin typeface="Inter"/>
                <a:ea typeface="Inter"/>
                <a:cs typeface="Inter"/>
                <a:sym typeface="Inter"/>
              </a:rPr>
              <a:t>Representation. 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Think about reading ability when you are writing copy for staff or customers - the average reading age in the UK is 9.  Is that the only way to get the message across?</a:t>
            </a:r>
            <a:endParaRPr b="1">
              <a:solidFill>
                <a:srgbClr val="0DA0A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12362"/>
              </a:buClr>
              <a:buSzPts val="1400"/>
              <a:buFont typeface="Inter"/>
              <a:buAutoNum type="arabicPeriod"/>
            </a:pPr>
            <a:r>
              <a:rPr lang="en-GB" b="1">
                <a:solidFill>
                  <a:srgbClr val="0DA0A0"/>
                </a:solidFill>
                <a:latin typeface="Inter"/>
                <a:ea typeface="Inter"/>
                <a:cs typeface="Inter"/>
                <a:sym typeface="Inter"/>
              </a:rPr>
              <a:t>Expression. 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Maybe allow people to express themselves with slides or visuals and a voiceover rather than a long document</a:t>
            </a:r>
            <a:endParaRPr b="1">
              <a:solidFill>
                <a:srgbClr val="0DA0A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633" name="Google Shape;633;p107"/>
          <p:cNvSpPr txBox="1">
            <a:spLocks noGrp="1"/>
          </p:cNvSpPr>
          <p:nvPr>
            <p:ph type="title" idx="4294967295"/>
          </p:nvPr>
        </p:nvSpPr>
        <p:spPr>
          <a:xfrm>
            <a:off x="672800" y="637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This means…</a:t>
            </a:r>
            <a:endParaRPr sz="3600"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34" name="Google Shape;634;p107"/>
          <p:cNvSpPr txBox="1"/>
          <p:nvPr/>
        </p:nvSpPr>
        <p:spPr>
          <a:xfrm>
            <a:off x="672800" y="1232788"/>
            <a:ext cx="5913300" cy="3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12362"/>
              </a:buClr>
              <a:buSzPts val="1400"/>
              <a:buFont typeface="Inter"/>
              <a:buChar char="●"/>
            </a:pPr>
            <a:r>
              <a:rPr lang="en-GB">
                <a:solidFill>
                  <a:srgbClr val="E12362"/>
                </a:solidFill>
                <a:latin typeface="Inter"/>
                <a:ea typeface="Inter"/>
                <a:cs typeface="Inter"/>
                <a:sym typeface="Inter"/>
              </a:rPr>
              <a:t>Looking critically at your office space and digital working environment. 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What barriers exist to different ways of working? Ask your people for their feedback. Be willing to adjust.</a:t>
            </a:r>
            <a:endParaRPr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12362"/>
              </a:buClr>
              <a:buSzPts val="1400"/>
              <a:buFont typeface="Inter"/>
              <a:buChar char="●"/>
            </a:pPr>
            <a:r>
              <a:rPr lang="en-GB">
                <a:solidFill>
                  <a:srgbClr val="E12362"/>
                </a:solidFill>
                <a:latin typeface="Inter"/>
                <a:ea typeface="Inter"/>
                <a:cs typeface="Inter"/>
                <a:sym typeface="Inter"/>
              </a:rPr>
              <a:t>Looking critically at your processes and available resources. 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Do they discourage staff autonomy and creativity?</a:t>
            </a:r>
            <a:r>
              <a:rPr lang="en-GB">
                <a:solidFill>
                  <a:srgbClr val="E1236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>
              <a:solidFill>
                <a:srgbClr val="E12362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12362"/>
              </a:buClr>
              <a:buSzPts val="1400"/>
              <a:buFont typeface="Inter"/>
              <a:buChar char="●"/>
            </a:pPr>
            <a:r>
              <a:rPr lang="en-GB">
                <a:solidFill>
                  <a:srgbClr val="E12362"/>
                </a:solidFill>
                <a:latin typeface="Inter"/>
                <a:ea typeface="Inter"/>
                <a:cs typeface="Inter"/>
                <a:sym typeface="Inter"/>
              </a:rPr>
              <a:t>Keeping accessibility and inclusivity at the heart of everything. 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Communicate in multiple formats. Offer digital tools to help staff understand in their own way.</a:t>
            </a:r>
            <a:endParaRPr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12362"/>
              </a:buClr>
              <a:buSzPts val="1400"/>
              <a:buFont typeface="Inter"/>
              <a:buChar char="●"/>
            </a:pPr>
            <a:r>
              <a:rPr lang="en-GB">
                <a:solidFill>
                  <a:srgbClr val="E12362"/>
                </a:solidFill>
                <a:latin typeface="Inter"/>
                <a:ea typeface="Inter"/>
                <a:cs typeface="Inter"/>
                <a:sym typeface="Inter"/>
              </a:rPr>
              <a:t>Amplifying employee voices.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 This could be achieved with feedback surveys, Employee Engagement Groups, Neurodiversity and Disability champions.</a:t>
            </a:r>
            <a:endParaRPr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35" name="Google Shape;635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6725" y="2267332"/>
            <a:ext cx="2145726" cy="1407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2DB2"/>
        </a:solidFill>
        <a:effectLst/>
      </p:bgPr>
    </p:bg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0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641" name="Google Shape;641;p108"/>
          <p:cNvSpPr txBox="1"/>
          <p:nvPr/>
        </p:nvSpPr>
        <p:spPr>
          <a:xfrm>
            <a:off x="1430550" y="1711050"/>
            <a:ext cx="6282900" cy="22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800" b="1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rPr>
              <a:t>Inclusive technology offers a </a:t>
            </a:r>
            <a:r>
              <a:rPr lang="en-GB" sz="2800" b="1">
                <a:solidFill>
                  <a:srgbClr val="FECC62"/>
                </a:solidFill>
                <a:latin typeface="Lexend Deca"/>
                <a:ea typeface="Lexend Deca"/>
                <a:cs typeface="Lexend Deca"/>
                <a:sym typeface="Lexend Deca"/>
              </a:rPr>
              <a:t>small change with big impact</a:t>
            </a:r>
            <a:r>
              <a:rPr lang="en-GB" sz="2800" b="1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rPr>
              <a:t> for neuro-inclusion.</a:t>
            </a:r>
            <a:endParaRPr sz="2800" b="1">
              <a:solidFill>
                <a:schemeClr val="lt2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44F66"/>
            </a:gs>
            <a:gs pos="100000">
              <a:srgbClr val="1E232F"/>
            </a:gs>
          </a:gsLst>
          <a:lin ang="5400012" scaled="0"/>
        </a:gra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3525" y="775610"/>
            <a:ext cx="5037175" cy="147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650" y="713250"/>
            <a:ext cx="3291065" cy="8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109"/>
          <p:cNvSpPr txBox="1"/>
          <p:nvPr/>
        </p:nvSpPr>
        <p:spPr>
          <a:xfrm>
            <a:off x="672800" y="2252000"/>
            <a:ext cx="6270900" cy="26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</a:pPr>
            <a:r>
              <a:rPr lang="en-GB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 </a:t>
            </a:r>
            <a:r>
              <a:rPr lang="en-GB">
                <a:solidFill>
                  <a:srgbClr val="FECC62"/>
                </a:solidFill>
                <a:latin typeface="Inter"/>
                <a:ea typeface="Inter"/>
                <a:cs typeface="Inter"/>
                <a:sym typeface="Inter"/>
              </a:rPr>
              <a:t>loyal companion</a:t>
            </a:r>
            <a:r>
              <a:rPr lang="en-GB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through all stages of life.</a:t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</a:pPr>
            <a:r>
              <a:rPr lang="en-GB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Offers </a:t>
            </a:r>
            <a:r>
              <a:rPr lang="en-GB">
                <a:solidFill>
                  <a:srgbClr val="FECC62"/>
                </a:solidFill>
                <a:latin typeface="Inter"/>
                <a:ea typeface="Inter"/>
                <a:cs typeface="Inter"/>
                <a:sym typeface="Inter"/>
              </a:rPr>
              <a:t>instant and discrete support</a:t>
            </a:r>
            <a:r>
              <a:rPr lang="en-GB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for those of us who think, learn and work differently.</a:t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</a:pPr>
            <a:r>
              <a:rPr lang="en-GB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Benefits </a:t>
            </a:r>
            <a:r>
              <a:rPr lang="en-GB">
                <a:solidFill>
                  <a:srgbClr val="FECC62"/>
                </a:solidFill>
                <a:latin typeface="Inter"/>
                <a:ea typeface="Inter"/>
                <a:cs typeface="Inter"/>
                <a:sym typeface="Inter"/>
              </a:rPr>
              <a:t>neurodivergent staff</a:t>
            </a:r>
            <a:r>
              <a:rPr lang="en-GB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as well as those of us with</a:t>
            </a:r>
            <a:r>
              <a:rPr lang="en-GB">
                <a:solidFill>
                  <a:srgbClr val="FECC62"/>
                </a:solidFill>
                <a:latin typeface="Inter"/>
                <a:ea typeface="Inter"/>
                <a:cs typeface="Inter"/>
                <a:sym typeface="Inter"/>
              </a:rPr>
              <a:t> low literacy</a:t>
            </a:r>
            <a:r>
              <a:rPr lang="en-GB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GB">
                <a:solidFill>
                  <a:srgbClr val="FECC62"/>
                </a:solidFill>
                <a:latin typeface="Inter"/>
                <a:ea typeface="Inter"/>
                <a:cs typeface="Inter"/>
                <a:sym typeface="Inter"/>
              </a:rPr>
              <a:t>English as a Second Language</a:t>
            </a:r>
            <a:r>
              <a:rPr lang="en-GB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, and conditions that affect reading &amp; writing.</a:t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Char char="●"/>
            </a:pPr>
            <a:r>
              <a:rPr lang="en-GB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It also creates a more inclusive workplace for </a:t>
            </a:r>
            <a:r>
              <a:rPr lang="en-GB">
                <a:solidFill>
                  <a:srgbClr val="FECC62"/>
                </a:solidFill>
                <a:latin typeface="Inter"/>
                <a:ea typeface="Inter"/>
                <a:cs typeface="Inter"/>
                <a:sym typeface="Inter"/>
              </a:rPr>
              <a:t>everyone</a:t>
            </a:r>
            <a:r>
              <a:rPr lang="en-GB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. Its features empower different workstyles &amp; benefit all people.</a:t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654" name="Google Shape;654;p110"/>
          <p:cNvSpPr txBox="1">
            <a:spLocks noGrp="1"/>
          </p:cNvSpPr>
          <p:nvPr>
            <p:ph type="title" idx="4294967295"/>
          </p:nvPr>
        </p:nvSpPr>
        <p:spPr>
          <a:xfrm>
            <a:off x="672800" y="637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DA0A0"/>
                </a:solidFill>
                <a:latin typeface="Inter"/>
                <a:ea typeface="Inter"/>
                <a:cs typeface="Inter"/>
                <a:sym typeface="Inter"/>
              </a:rPr>
              <a:t>Engagement.</a:t>
            </a:r>
            <a:r>
              <a:rPr lang="en-GB" sz="3600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 Participation.</a:t>
            </a:r>
            <a:endParaRPr sz="3600"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55" name="Google Shape;655;p110"/>
          <p:cNvSpPr txBox="1"/>
          <p:nvPr/>
        </p:nvSpPr>
        <p:spPr>
          <a:xfrm>
            <a:off x="672800" y="1580200"/>
            <a:ext cx="3831000" cy="3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Employees are </a:t>
            </a:r>
            <a:r>
              <a:rPr lang="en-GB" b="1">
                <a:solidFill>
                  <a:srgbClr val="0097A7"/>
                </a:solidFill>
                <a:latin typeface="Inter"/>
                <a:ea typeface="Inter"/>
                <a:cs typeface="Inter"/>
                <a:sym typeface="Inter"/>
              </a:rPr>
              <a:t>supported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 in how they work. They can participate in their own way &amp; </a:t>
            </a:r>
            <a:r>
              <a:rPr lang="en-GB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rPr>
              <a:t>collaborate 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more effectively. They feel </a:t>
            </a:r>
            <a:r>
              <a:rPr lang="en-GB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rPr>
              <a:t>valued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 for who they are, and </a:t>
            </a:r>
            <a:r>
              <a:rPr lang="en-GB" b="1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rPr>
              <a:t>motivated 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to succeed.</a:t>
            </a:r>
            <a:endParaRPr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E12362"/>
                </a:solidFill>
                <a:latin typeface="Inter"/>
                <a:ea typeface="Inter"/>
                <a:cs typeface="Inter"/>
                <a:sym typeface="Inter"/>
              </a:rPr>
              <a:t>As Deirdre says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 Read&amp;Write can give all staff the confidence to realise;</a:t>
            </a:r>
            <a:endParaRPr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highlight>
                  <a:srgbClr val="E12362"/>
                </a:highlight>
                <a:latin typeface="Inter"/>
                <a:ea typeface="Inter"/>
                <a:cs typeface="Inter"/>
                <a:sym typeface="Inter"/>
              </a:rPr>
              <a:t>"</a:t>
            </a:r>
            <a:r>
              <a:rPr lang="en-GB">
                <a:solidFill>
                  <a:schemeClr val="lt1"/>
                </a:solidFill>
                <a:highlight>
                  <a:srgbClr val="E12362"/>
                </a:highlight>
                <a:latin typeface="Inter"/>
                <a:ea typeface="Inter"/>
                <a:cs typeface="Inter"/>
                <a:sym typeface="Inter"/>
              </a:rPr>
              <a:t>I’m not different, I just do things differently and </a:t>
            </a:r>
            <a:r>
              <a:rPr lang="en-GB" b="1">
                <a:solidFill>
                  <a:schemeClr val="lt1"/>
                </a:solidFill>
                <a:highlight>
                  <a:srgbClr val="E12362"/>
                </a:highlight>
                <a:latin typeface="Inter"/>
                <a:ea typeface="Inter"/>
                <a:cs typeface="Inter"/>
                <a:sym typeface="Inter"/>
              </a:rPr>
              <a:t>I’m well capable</a:t>
            </a:r>
            <a:r>
              <a:rPr lang="en-GB">
                <a:solidFill>
                  <a:schemeClr val="lt1"/>
                </a:solidFill>
                <a:highlight>
                  <a:srgbClr val="E12362"/>
                </a:highlight>
                <a:latin typeface="Inter"/>
                <a:ea typeface="Inter"/>
                <a:cs typeface="Inter"/>
                <a:sym typeface="Inter"/>
              </a:rPr>
              <a:t>, like everybody else.</a:t>
            </a:r>
            <a:r>
              <a:rPr lang="en-GB" sz="1600">
                <a:solidFill>
                  <a:schemeClr val="lt1"/>
                </a:solidFill>
                <a:highlight>
                  <a:srgbClr val="E12362"/>
                </a:highlight>
                <a:latin typeface="Inter"/>
                <a:ea typeface="Inter"/>
                <a:cs typeface="Inter"/>
                <a:sym typeface="Inter"/>
              </a:rPr>
              <a:t>”</a:t>
            </a:r>
            <a:endParaRPr sz="1600">
              <a:solidFill>
                <a:schemeClr val="lt1"/>
              </a:solidFill>
              <a:highlight>
                <a:srgbClr val="E12362"/>
              </a:highlight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rgbClr val="0DA0A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DA0A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56" name="Google Shape;656;p110" descr="In this short snippet, Deirdre Williamson, a Read&amp;Write for Work user with Marfan's Phenotype, shares why she would recommend the inclusive technology software to others.&#10;&#10;Watch her full testimonial: https://youtu.be/6hWRqsxkj0M" title="Would you recommend Read&amp;Write? | Deirdre Williamson, Belfast Trust | User Stor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4500" y="1372504"/>
            <a:ext cx="3831050" cy="287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11"/>
          <p:cNvSpPr txBox="1">
            <a:spLocks noGrp="1"/>
          </p:cNvSpPr>
          <p:nvPr>
            <p:ph type="title"/>
          </p:nvPr>
        </p:nvSpPr>
        <p:spPr>
          <a:xfrm>
            <a:off x="615100" y="2150850"/>
            <a:ext cx="7857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3.</a:t>
            </a:r>
            <a:endParaRPr/>
          </a:p>
        </p:txBody>
      </p:sp>
      <p:sp>
        <p:nvSpPr>
          <p:cNvPr id="662" name="Google Shape;662;p1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sp>
        <p:nvSpPr>
          <p:cNvPr id="668" name="Google Shape;668;p11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4F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12"/>
          <p:cNvSpPr txBox="1">
            <a:spLocks noGrp="1"/>
          </p:cNvSpPr>
          <p:nvPr>
            <p:ph type="sldNum" idx="12"/>
          </p:nvPr>
        </p:nvSpPr>
        <p:spPr>
          <a:xfrm>
            <a:off x="8556775" y="4680000"/>
            <a:ext cx="5871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 b="1">
                <a:solidFill>
                  <a:srgbClr val="444F66"/>
                </a:solidFill>
                <a:latin typeface="Lexend Deca"/>
                <a:ea typeface="Lexend Deca"/>
                <a:cs typeface="Lexend Deca"/>
                <a:sym typeface="Lexend Deca"/>
              </a:rPr>
              <a:t>29</a:t>
            </a:fld>
            <a:endParaRPr sz="900" b="1">
              <a:solidFill>
                <a:srgbClr val="444F66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670" name="Google Shape;670;p112"/>
          <p:cNvGrpSpPr/>
          <p:nvPr/>
        </p:nvGrpSpPr>
        <p:grpSpPr>
          <a:xfrm>
            <a:off x="0" y="0"/>
            <a:ext cx="9144000" cy="540000"/>
            <a:chOff x="0" y="0"/>
            <a:chExt cx="9144000" cy="540000"/>
          </a:xfrm>
        </p:grpSpPr>
        <p:sp>
          <p:nvSpPr>
            <p:cNvPr id="671" name="Google Shape;671;p112"/>
            <p:cNvSpPr txBox="1"/>
            <p:nvPr/>
          </p:nvSpPr>
          <p:spPr>
            <a:xfrm>
              <a:off x="0" y="0"/>
              <a:ext cx="9144000" cy="540000"/>
            </a:xfrm>
            <a:prstGeom prst="rect">
              <a:avLst/>
            </a:prstGeom>
            <a:solidFill>
              <a:srgbClr val="2A3953"/>
            </a:solidFill>
            <a:ln>
              <a:noFill/>
            </a:ln>
          </p:spPr>
          <p:txBody>
            <a:bodyPr spcFirstLastPara="1" wrap="square" lIns="360000" tIns="91425" rIns="360000" bIns="91425" anchor="ctr" anchorCtr="0">
              <a:noAutofit/>
            </a:bodyPr>
            <a:lstStyle/>
            <a:p>
              <a:pPr marL="3600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Lesson 3.</a:t>
              </a:r>
              <a:endPara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pic>
          <p:nvPicPr>
            <p:cNvPr id="672" name="Google Shape;672;p112"/>
            <p:cNvPicPr preferRelativeResize="0"/>
            <p:nvPr/>
          </p:nvPicPr>
          <p:blipFill rotWithShape="1">
            <a:blip r:embed="rId3">
              <a:alphaModFix/>
            </a:blip>
            <a:srcRect r="80510"/>
            <a:stretch/>
          </p:blipFill>
          <p:spPr>
            <a:xfrm>
              <a:off x="359988" y="146100"/>
              <a:ext cx="245576" cy="247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3" name="Google Shape;673;p112"/>
          <p:cNvSpPr txBox="1"/>
          <p:nvPr/>
        </p:nvSpPr>
        <p:spPr>
          <a:xfrm>
            <a:off x="4906025" y="1074600"/>
            <a:ext cx="3790800" cy="3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00" tIns="67500" rIns="68575" bIns="6857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12362"/>
              </a:buClr>
              <a:buSzPts val="2400"/>
              <a:buFont typeface="Inter"/>
              <a:buChar char="●"/>
            </a:pPr>
            <a:r>
              <a:rPr lang="en-GB" sz="13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rPr>
              <a:t>Closed Captions / Subtitles</a:t>
            </a:r>
            <a:endParaRPr sz="1300">
              <a:solidFill>
                <a:srgbClr val="232937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12362"/>
              </a:buClr>
              <a:buSzPts val="2400"/>
              <a:buFont typeface="Inter"/>
              <a:buChar char="●"/>
            </a:pPr>
            <a:r>
              <a:rPr lang="en-GB" sz="13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rPr>
              <a:t>Ramps / Kerb Cuts</a:t>
            </a:r>
            <a:endParaRPr sz="1300">
              <a:solidFill>
                <a:srgbClr val="232937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12362"/>
              </a:buClr>
              <a:buSzPts val="2400"/>
              <a:buFont typeface="Inter"/>
              <a:buChar char="●"/>
            </a:pPr>
            <a:r>
              <a:rPr lang="en-GB" sz="13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rPr>
              <a:t>Alexa</a:t>
            </a:r>
            <a:endParaRPr sz="1300">
              <a:solidFill>
                <a:srgbClr val="232937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12362"/>
              </a:buClr>
              <a:buSzPts val="2400"/>
              <a:buFont typeface="Inter"/>
              <a:buChar char="●"/>
            </a:pPr>
            <a:r>
              <a:rPr lang="en-GB" sz="13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rPr>
              <a:t>Audible (Talking Books)</a:t>
            </a:r>
            <a:endParaRPr sz="1300">
              <a:solidFill>
                <a:srgbClr val="232937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E12362"/>
              </a:buClr>
              <a:buSzPts val="2400"/>
              <a:buFont typeface="Inter"/>
              <a:buChar char="●"/>
            </a:pPr>
            <a:r>
              <a:rPr lang="en-GB" sz="13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rPr>
              <a:t>Word Prediction</a:t>
            </a:r>
            <a:endParaRPr sz="1300">
              <a:solidFill>
                <a:srgbClr val="23293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4" name="Google Shape;674;p112"/>
          <p:cNvSpPr txBox="1">
            <a:spLocks noGrp="1"/>
          </p:cNvSpPr>
          <p:nvPr>
            <p:ph type="title" idx="4294967295"/>
          </p:nvPr>
        </p:nvSpPr>
        <p:spPr>
          <a:xfrm>
            <a:off x="605575" y="953650"/>
            <a:ext cx="37908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Inter"/>
                <a:ea typeface="Inter"/>
                <a:cs typeface="Inter"/>
                <a:sym typeface="Inter"/>
              </a:rPr>
              <a:t>Deliberate inclusion leads to great things. For everyone!</a:t>
            </a:r>
            <a:endParaRPr sz="3600">
              <a:solidFill>
                <a:srgbClr val="444F6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5" name="Google Shape;675;p112"/>
          <p:cNvSpPr txBox="1"/>
          <p:nvPr/>
        </p:nvSpPr>
        <p:spPr>
          <a:xfrm>
            <a:off x="605575" y="3342175"/>
            <a:ext cx="30702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rPr>
              <a:t>Neurodiversity includes all of us</a:t>
            </a:r>
            <a:r>
              <a:rPr lang="en-GB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rPr>
              <a:t>. With deliberate inclusion, we can empower neurodiverse teams to thrive.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476" name="Google Shape;476;p86"/>
          <p:cNvSpPr txBox="1"/>
          <p:nvPr/>
        </p:nvSpPr>
        <p:spPr>
          <a:xfrm>
            <a:off x="1430550" y="1544300"/>
            <a:ext cx="6282900" cy="18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800">
                <a:solidFill>
                  <a:srgbClr val="2A3953"/>
                </a:solidFill>
                <a:latin typeface="Inter Medium"/>
                <a:ea typeface="Inter Medium"/>
                <a:cs typeface="Inter Medium"/>
                <a:sym typeface="Inter Medium"/>
              </a:rPr>
              <a:t>We create technology to </a:t>
            </a:r>
            <a:r>
              <a:rPr lang="en-GB" sz="2800" b="1">
                <a:solidFill>
                  <a:srgbClr val="E12362"/>
                </a:solidFill>
                <a:latin typeface="Inter"/>
                <a:ea typeface="Inter"/>
                <a:cs typeface="Inter"/>
                <a:sym typeface="Inter"/>
              </a:rPr>
              <a:t>help everyone understand and be understood</a:t>
            </a:r>
            <a:r>
              <a:rPr lang="en-GB" sz="2800">
                <a:solidFill>
                  <a:srgbClr val="2A3953"/>
                </a:solidFill>
                <a:latin typeface="Inter Medium"/>
                <a:ea typeface="Inter Medium"/>
                <a:cs typeface="Inter Medium"/>
                <a:sym typeface="Inter Medium"/>
              </a:rPr>
              <a:t>. </a:t>
            </a:r>
            <a:endParaRPr sz="2800">
              <a:solidFill>
                <a:srgbClr val="2A3953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477" name="Google Shape;477;p86" title="Read&amp;Write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5488" y="3591575"/>
            <a:ext cx="764800" cy="7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86" title="WriQ ic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0139" y="3663499"/>
            <a:ext cx="620975" cy="6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86" title="EquatIO ic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8062" y="3626826"/>
            <a:ext cx="694300" cy="6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86" title="Fluency Tutor ic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6147" y="3591563"/>
            <a:ext cx="694306" cy="7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86"/>
          <p:cNvPicPr preferRelativeResize="0"/>
          <p:nvPr/>
        </p:nvPicPr>
        <p:blipFill rotWithShape="1">
          <a:blip r:embed="rId7">
            <a:alphaModFix/>
          </a:blip>
          <a:srcRect r="79382"/>
          <a:stretch/>
        </p:blipFill>
        <p:spPr>
          <a:xfrm>
            <a:off x="5781625" y="3571963"/>
            <a:ext cx="694298" cy="80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86" title="ReachDeck icon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84225" y="3623610"/>
            <a:ext cx="694300" cy="700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sp>
        <p:nvSpPr>
          <p:cNvPr id="681" name="Google Shape;681;p113"/>
          <p:cNvSpPr txBox="1">
            <a:spLocks noGrp="1"/>
          </p:cNvSpPr>
          <p:nvPr>
            <p:ph type="title" idx="4294967295"/>
          </p:nvPr>
        </p:nvSpPr>
        <p:spPr>
          <a:xfrm>
            <a:off x="672800" y="637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2A3953"/>
                </a:solidFill>
              </a:rPr>
              <a:t>Empower unique talents…</a:t>
            </a:r>
            <a:endParaRPr sz="3600">
              <a:solidFill>
                <a:srgbClr val="2A3953"/>
              </a:solidFill>
            </a:endParaRPr>
          </a:p>
        </p:txBody>
      </p:sp>
      <p:sp>
        <p:nvSpPr>
          <p:cNvPr id="682" name="Google Shape;682;p113"/>
          <p:cNvSpPr txBox="1"/>
          <p:nvPr/>
        </p:nvSpPr>
        <p:spPr>
          <a:xfrm>
            <a:off x="672800" y="1580200"/>
            <a:ext cx="5413800" cy="3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12362"/>
              </a:buClr>
              <a:buSzPts val="1400"/>
              <a:buFont typeface="Inter"/>
              <a:buChar char="●"/>
            </a:pPr>
            <a:r>
              <a:rPr lang="en-GB" b="1">
                <a:solidFill>
                  <a:srgbClr val="0DA0A0"/>
                </a:solidFill>
                <a:latin typeface="Inter"/>
                <a:ea typeface="Inter"/>
                <a:cs typeface="Inter"/>
                <a:sym typeface="Inter"/>
              </a:rPr>
              <a:t>Dyslexia. 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Pattern recognition. Innovative problem-solving. Detailed story-tellers. Out-of-the-box thinking.</a:t>
            </a:r>
            <a:endParaRPr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12362"/>
              </a:buClr>
              <a:buSzPts val="1400"/>
              <a:buFont typeface="Inter"/>
              <a:buChar char="●"/>
            </a:pPr>
            <a:r>
              <a:rPr lang="en-GB" b="1">
                <a:solidFill>
                  <a:srgbClr val="0DA0A0"/>
                </a:solidFill>
                <a:latin typeface="Inter"/>
                <a:ea typeface="Inter"/>
                <a:cs typeface="Inter"/>
                <a:sym typeface="Inter"/>
              </a:rPr>
              <a:t>Dyspraxia. 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Creative. Holistic. Strategic. Highly motivated. Empathetic.</a:t>
            </a:r>
            <a:endParaRPr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12362"/>
              </a:buClr>
              <a:buSzPts val="1400"/>
              <a:buFont typeface="Inter"/>
              <a:buChar char="●"/>
            </a:pPr>
            <a:r>
              <a:rPr lang="en-GB" b="1">
                <a:solidFill>
                  <a:srgbClr val="0DA0A0"/>
                </a:solidFill>
                <a:latin typeface="Inter"/>
                <a:ea typeface="Inter"/>
                <a:cs typeface="Inter"/>
                <a:sym typeface="Inter"/>
              </a:rPr>
              <a:t>ADHD. 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Resilient. Ability to hyperfocus. Energetic drive. Work well under pressure.</a:t>
            </a:r>
            <a:endParaRPr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12362"/>
              </a:buClr>
              <a:buSzPts val="1400"/>
              <a:buFont typeface="Inter"/>
              <a:buChar char="●"/>
            </a:pPr>
            <a:r>
              <a:rPr lang="en-GB" b="1">
                <a:solidFill>
                  <a:srgbClr val="0DA0A0"/>
                </a:solidFill>
                <a:latin typeface="Inter"/>
                <a:ea typeface="Inter"/>
                <a:cs typeface="Inter"/>
                <a:sym typeface="Inter"/>
              </a:rPr>
              <a:t>Autism. 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Loyal. Honest. Ability to hyperfocus. Passionate. Attentive. Detail-oriented.</a:t>
            </a:r>
            <a:endParaRPr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83" name="Google Shape;683;p113" descr="The tall pink Texthelper is holding a gold cup" title="Pink Texthelper with an awar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700" y="1642630"/>
            <a:ext cx="3377101" cy="2213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sp>
        <p:nvSpPr>
          <p:cNvPr id="689" name="Google Shape;689;p114"/>
          <p:cNvSpPr txBox="1">
            <a:spLocks noGrp="1"/>
          </p:cNvSpPr>
          <p:nvPr>
            <p:ph type="title" idx="4294967295"/>
          </p:nvPr>
        </p:nvSpPr>
        <p:spPr>
          <a:xfrm>
            <a:off x="672800" y="637525"/>
            <a:ext cx="806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2A3953"/>
                </a:solidFill>
              </a:rPr>
              <a:t>Support neurodiverse teams to thrive…</a:t>
            </a:r>
            <a:endParaRPr sz="3600">
              <a:solidFill>
                <a:srgbClr val="2A3953"/>
              </a:solidFill>
            </a:endParaRPr>
          </a:p>
        </p:txBody>
      </p:sp>
      <p:pic>
        <p:nvPicPr>
          <p:cNvPr id="690" name="Google Shape;690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8500" y="1776550"/>
            <a:ext cx="3007824" cy="30078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91" name="Google Shape;691;p114"/>
          <p:cNvPicPr preferRelativeResize="0"/>
          <p:nvPr/>
        </p:nvPicPr>
        <p:blipFill rotWithShape="1">
          <a:blip r:embed="rId4">
            <a:alphaModFix/>
          </a:blip>
          <a:srcRect b="2200"/>
          <a:stretch/>
        </p:blipFill>
        <p:spPr>
          <a:xfrm>
            <a:off x="467550" y="2119000"/>
            <a:ext cx="1673122" cy="254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9150" y="2182025"/>
            <a:ext cx="1673125" cy="1941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sp>
        <p:nvSpPr>
          <p:cNvPr id="698" name="Google Shape;698;p115"/>
          <p:cNvSpPr txBox="1"/>
          <p:nvPr/>
        </p:nvSpPr>
        <p:spPr>
          <a:xfrm>
            <a:off x="1430550" y="1634400"/>
            <a:ext cx="6282900" cy="22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800">
                <a:solidFill>
                  <a:srgbClr val="2A3953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Organisations that prioritise neurodiversity inclusion are better placed to </a:t>
            </a:r>
            <a:r>
              <a:rPr lang="en-GB" sz="2800">
                <a:solidFill>
                  <a:srgbClr val="E12362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attract, retain and develop diverse talent</a:t>
            </a:r>
            <a:r>
              <a:rPr lang="en-GB" sz="2800">
                <a:solidFill>
                  <a:srgbClr val="2A3953"/>
                </a:solidFill>
                <a:latin typeface="Lexend Deca Medium"/>
                <a:ea typeface="Lexend Deca Medium"/>
                <a:cs typeface="Lexend Deca Medium"/>
                <a:sym typeface="Lexend Deca Medium"/>
              </a:rPr>
              <a:t>.</a:t>
            </a:r>
            <a:endParaRPr sz="2800">
              <a:solidFill>
                <a:srgbClr val="2A3953"/>
              </a:solidFill>
              <a:latin typeface="Lexend Deca Medium"/>
              <a:ea typeface="Lexend Deca Medium"/>
              <a:cs typeface="Lexend Deca Medium"/>
              <a:sym typeface="Lexend Deca Medium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953"/>
        </a:solid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sp>
        <p:nvSpPr>
          <p:cNvPr id="704" name="Google Shape;704;p116"/>
          <p:cNvSpPr txBox="1"/>
          <p:nvPr/>
        </p:nvSpPr>
        <p:spPr>
          <a:xfrm>
            <a:off x="1430550" y="1711050"/>
            <a:ext cx="6282900" cy="18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Any questions?</a:t>
            </a:r>
            <a:endParaRPr sz="3400" b="1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800" b="1">
                <a:solidFill>
                  <a:srgbClr val="FECC62"/>
                </a:solidFill>
                <a:latin typeface="Inter"/>
                <a:ea typeface="Inter"/>
                <a:cs typeface="Inter"/>
                <a:sym typeface="Inter"/>
              </a:rPr>
              <a:t>Discover more: texthelp.com/workplace</a:t>
            </a:r>
            <a:endParaRPr sz="2800" b="1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05" name="Google Shape;705;p116"/>
          <p:cNvSpPr txBox="1"/>
          <p:nvPr/>
        </p:nvSpPr>
        <p:spPr>
          <a:xfrm>
            <a:off x="1616425" y="3972200"/>
            <a:ext cx="62829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800" b="1" dirty="0" err="1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text.help</a:t>
            </a:r>
            <a:r>
              <a:rPr lang="en-GB" sz="2800" b="1" dirty="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/inclusion-whitepaper</a:t>
            </a:r>
            <a:endParaRPr sz="2800" b="1" dirty="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06" name="Google Shape;706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9875" y="3073975"/>
            <a:ext cx="375750" cy="34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116"/>
          <p:cNvPicPr preferRelativeResize="0"/>
          <p:nvPr/>
        </p:nvPicPr>
        <p:blipFill rotWithShape="1">
          <a:blip r:embed="rId4">
            <a:alphaModFix/>
          </a:blip>
          <a:srcRect l="38277" t="26714" r="38804" b="17303"/>
          <a:stretch/>
        </p:blipFill>
        <p:spPr>
          <a:xfrm>
            <a:off x="1315650" y="4051379"/>
            <a:ext cx="548700" cy="495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953"/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Google Shape;712;p117"/>
          <p:cNvGrpSpPr/>
          <p:nvPr/>
        </p:nvGrpSpPr>
        <p:grpSpPr>
          <a:xfrm>
            <a:off x="2756948" y="2163013"/>
            <a:ext cx="3836303" cy="799236"/>
            <a:chOff x="238125" y="2101750"/>
            <a:chExt cx="7129350" cy="1486675"/>
          </a:xfrm>
        </p:grpSpPr>
        <p:grpSp>
          <p:nvGrpSpPr>
            <p:cNvPr id="713" name="Google Shape;713;p117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714" name="Google Shape;714;p117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17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6" name="Google Shape;716;p117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717" name="Google Shape;717;p117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18" name="Google Shape;718;p117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19" name="Google Shape;719;p117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20" name="Google Shape;720;p117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21" name="Google Shape;721;p117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22" name="Google Shape;722;p117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23" name="Google Shape;723;p117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24" name="Google Shape;724;p117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25" name="Google Shape;725;p117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953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488" name="Google Shape;488;p87"/>
          <p:cNvSpPr txBox="1"/>
          <p:nvPr/>
        </p:nvSpPr>
        <p:spPr>
          <a:xfrm>
            <a:off x="1430550" y="1711050"/>
            <a:ext cx="6282900" cy="18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800" b="1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Whether at school or work, </a:t>
            </a:r>
            <a:r>
              <a:rPr lang="en-GB" sz="2800" b="1">
                <a:solidFill>
                  <a:srgbClr val="FECC62"/>
                </a:solidFill>
                <a:latin typeface="Inter"/>
                <a:ea typeface="Inter"/>
                <a:cs typeface="Inter"/>
                <a:sym typeface="Inter"/>
              </a:rPr>
              <a:t>when we understand</a:t>
            </a:r>
            <a:r>
              <a:rPr lang="en-GB" sz="2800" b="1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, we are more confident and </a:t>
            </a:r>
            <a:r>
              <a:rPr lang="en-GB" sz="2800" b="1">
                <a:solidFill>
                  <a:srgbClr val="FECC62"/>
                </a:solidFill>
                <a:latin typeface="Inter"/>
                <a:ea typeface="Inter"/>
                <a:cs typeface="Inter"/>
                <a:sym typeface="Inter"/>
              </a:rPr>
              <a:t>more likely to succeed</a:t>
            </a:r>
            <a:r>
              <a:rPr lang="en-GB" sz="2800" b="1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800" b="1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494" name="Google Shape;494;p88"/>
          <p:cNvSpPr txBox="1"/>
          <p:nvPr/>
        </p:nvSpPr>
        <p:spPr>
          <a:xfrm>
            <a:off x="1430550" y="1711050"/>
            <a:ext cx="6282900" cy="18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800" b="1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We must create a better working world for those of us who </a:t>
            </a:r>
            <a:r>
              <a:rPr lang="en-GB" sz="2800" b="1">
                <a:solidFill>
                  <a:srgbClr val="E12362"/>
                </a:solidFill>
                <a:latin typeface="Inter"/>
                <a:ea typeface="Inter"/>
                <a:cs typeface="Inter"/>
                <a:sym typeface="Inter"/>
              </a:rPr>
              <a:t>think, work and learn differently</a:t>
            </a:r>
            <a:r>
              <a:rPr lang="en-GB" sz="2800" b="1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800" b="1"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500" name="Google Shape;500;p89"/>
          <p:cNvSpPr txBox="1">
            <a:spLocks noGrp="1"/>
          </p:cNvSpPr>
          <p:nvPr>
            <p:ph type="title" idx="4294967295"/>
          </p:nvPr>
        </p:nvSpPr>
        <p:spPr>
          <a:xfrm>
            <a:off x="672800" y="637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That’s quite a few of us…</a:t>
            </a:r>
            <a:endParaRPr sz="3600"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01" name="Google Shape;501;p89"/>
          <p:cNvSpPr txBox="1"/>
          <p:nvPr/>
        </p:nvSpPr>
        <p:spPr>
          <a:xfrm>
            <a:off x="672800" y="2113600"/>
            <a:ext cx="5136600" cy="23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15-20%</a:t>
            </a:r>
            <a:r>
              <a:rPr lang="en-GB" sz="1500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 of us have a neurodiversity such as Dyslexia, Autism and ADHD. That’s </a:t>
            </a:r>
            <a:r>
              <a:rPr lang="en-GB" sz="1500" b="1">
                <a:solidFill>
                  <a:srgbClr val="0097A7"/>
                </a:solidFill>
                <a:latin typeface="Inter"/>
                <a:ea typeface="Inter"/>
                <a:cs typeface="Inter"/>
                <a:sym typeface="Inter"/>
              </a:rPr>
              <a:t>1 in 5</a:t>
            </a:r>
            <a:r>
              <a:rPr lang="en-GB" sz="1500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 of us.</a:t>
            </a:r>
            <a:endParaRPr sz="1500"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500"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500" b="1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Despite this, neurodiversity and disability is </a:t>
            </a:r>
            <a:r>
              <a:rPr lang="en-GB" sz="1500" b="1">
                <a:solidFill>
                  <a:srgbClr val="E12362"/>
                </a:solidFill>
                <a:latin typeface="Inter"/>
                <a:ea typeface="Inter"/>
                <a:cs typeface="Inter"/>
                <a:sym typeface="Inter"/>
              </a:rPr>
              <a:t>usually the forgotten piece </a:t>
            </a:r>
            <a:r>
              <a:rPr lang="en-GB" sz="1500" b="1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in the diversity and inclusion agenda. </a:t>
            </a:r>
            <a:endParaRPr sz="1500" b="1"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02" name="Google Shape;502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2300" y="1580200"/>
            <a:ext cx="1407398" cy="218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508" name="Google Shape;508;p90"/>
          <p:cNvSpPr txBox="1">
            <a:spLocks noGrp="1"/>
          </p:cNvSpPr>
          <p:nvPr>
            <p:ph type="title" idx="4294967295"/>
          </p:nvPr>
        </p:nvSpPr>
        <p:spPr>
          <a:xfrm>
            <a:off x="672800" y="637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That being said…</a:t>
            </a:r>
            <a:endParaRPr sz="3600"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09" name="Google Shape;509;p90"/>
          <p:cNvSpPr txBox="1"/>
          <p:nvPr/>
        </p:nvSpPr>
        <p:spPr>
          <a:xfrm>
            <a:off x="672800" y="1580200"/>
            <a:ext cx="4956900" cy="3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12362"/>
              </a:buClr>
              <a:buSzPts val="1400"/>
              <a:buFont typeface="Inter"/>
              <a:buChar char="●"/>
            </a:pPr>
            <a:r>
              <a:rPr lang="en-GB" b="1">
                <a:solidFill>
                  <a:srgbClr val="0DA0A0"/>
                </a:solidFill>
                <a:latin typeface="Inter"/>
                <a:ea typeface="Inter"/>
                <a:cs typeface="Inter"/>
                <a:sym typeface="Inter"/>
              </a:rPr>
              <a:t>2016.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 90% of companies said they prioritised diversity and inclusion, yet only </a:t>
            </a:r>
            <a:r>
              <a:rPr lang="en-GB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4%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 considered disability in their initiatives.</a:t>
            </a:r>
            <a:endParaRPr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12362"/>
              </a:buClr>
              <a:buSzPts val="1400"/>
              <a:buFont typeface="Inter"/>
              <a:buChar char="●"/>
            </a:pPr>
            <a:r>
              <a:rPr lang="en-GB" b="1">
                <a:solidFill>
                  <a:srgbClr val="0DA0A0"/>
                </a:solidFill>
                <a:latin typeface="Inter"/>
                <a:ea typeface="Inter"/>
                <a:cs typeface="Inter"/>
                <a:sym typeface="Inter"/>
              </a:rPr>
              <a:t>2018.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 Just </a:t>
            </a:r>
            <a:r>
              <a:rPr lang="en-GB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4"/>
              </a:rPr>
              <a:t>1 in 10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 organisations said they included neurodiversity in their people management practices.</a:t>
            </a:r>
            <a:endParaRPr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12362"/>
              </a:buClr>
              <a:buSzPts val="1400"/>
              <a:buFont typeface="Inter"/>
              <a:buChar char="●"/>
            </a:pPr>
            <a:r>
              <a:rPr lang="en-GB" b="1">
                <a:solidFill>
                  <a:srgbClr val="0DA0A0"/>
                </a:solidFill>
                <a:latin typeface="Inter"/>
                <a:ea typeface="Inter"/>
                <a:cs typeface="Inter"/>
                <a:sym typeface="Inter"/>
              </a:rPr>
              <a:t>2022. </a:t>
            </a:r>
            <a:r>
              <a:rPr lang="en-GB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5"/>
              </a:rPr>
              <a:t>94%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 of HR and D&amp;I professionals have established neurodiversity and disability inclusion best practices into their workplace.</a:t>
            </a:r>
            <a:endParaRPr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b="1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But we’ve still got </a:t>
            </a:r>
            <a:r>
              <a:rPr lang="en-GB" b="1">
                <a:solidFill>
                  <a:srgbClr val="E12362"/>
                </a:solidFill>
                <a:latin typeface="Inter"/>
                <a:ea typeface="Inter"/>
                <a:cs typeface="Inter"/>
                <a:sym typeface="Inter"/>
              </a:rPr>
              <a:t>a long way to go</a:t>
            </a:r>
            <a:r>
              <a:rPr lang="en-GB" b="1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b="1"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10" name="Google Shape;510;p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00775" y="2186000"/>
            <a:ext cx="2171524" cy="142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516" name="Google Shape;516;p91"/>
          <p:cNvSpPr txBox="1">
            <a:spLocks noGrp="1"/>
          </p:cNvSpPr>
          <p:nvPr>
            <p:ph type="title" idx="4294967295"/>
          </p:nvPr>
        </p:nvSpPr>
        <p:spPr>
          <a:xfrm>
            <a:off x="672800" y="637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Our recent research tells us…</a:t>
            </a:r>
            <a:endParaRPr sz="3600"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17" name="Google Shape;517;p91"/>
          <p:cNvSpPr txBox="1"/>
          <p:nvPr/>
        </p:nvSpPr>
        <p:spPr>
          <a:xfrm>
            <a:off x="672800" y="1580200"/>
            <a:ext cx="4956900" cy="3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12362"/>
              </a:buClr>
              <a:buSzPts val="1400"/>
              <a:buFont typeface="Inter"/>
              <a:buChar char="●"/>
            </a:pP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Neurodiversity/disability is often </a:t>
            </a:r>
            <a:r>
              <a:rPr lang="en-GB" b="1">
                <a:solidFill>
                  <a:srgbClr val="0DA0A0"/>
                </a:solidFill>
                <a:latin typeface="Inter"/>
                <a:ea typeface="Inter"/>
                <a:cs typeface="Inter"/>
                <a:sym typeface="Inter"/>
              </a:rPr>
              <a:t>low in the list of priorities</a:t>
            </a:r>
            <a:endParaRPr b="1">
              <a:solidFill>
                <a:srgbClr val="0DA0A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12362"/>
              </a:buClr>
              <a:buSzPts val="1400"/>
              <a:buFont typeface="Inter"/>
              <a:buChar char="●"/>
            </a:pPr>
            <a:r>
              <a:rPr lang="en-GB" b="1">
                <a:solidFill>
                  <a:srgbClr val="0DA0A0"/>
                </a:solidFill>
                <a:latin typeface="Inter"/>
                <a:ea typeface="Inter"/>
                <a:cs typeface="Inter"/>
                <a:sym typeface="Inter"/>
              </a:rPr>
              <a:t>64% 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of neurodivergent workers believe their organization </a:t>
            </a:r>
            <a:r>
              <a:rPr lang="en-GB">
                <a:solidFill>
                  <a:srgbClr val="0DA0A0"/>
                </a:solidFill>
                <a:latin typeface="Inter"/>
                <a:ea typeface="Inter"/>
                <a:cs typeface="Inter"/>
                <a:sym typeface="Inter"/>
              </a:rPr>
              <a:t>could be doing more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 to support them</a:t>
            </a:r>
            <a:endParaRPr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12362"/>
              </a:buClr>
              <a:buSzPts val="1400"/>
              <a:buFont typeface="Inter"/>
              <a:buChar char="●"/>
            </a:pPr>
            <a:r>
              <a:rPr lang="en-GB" b="1">
                <a:solidFill>
                  <a:srgbClr val="0DA0A0"/>
                </a:solidFill>
                <a:latin typeface="Inter"/>
                <a:ea typeface="Inter"/>
                <a:cs typeface="Inter"/>
                <a:sym typeface="Inter"/>
              </a:rPr>
              <a:t>61% 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have experienced </a:t>
            </a:r>
            <a:r>
              <a:rPr lang="en-GB">
                <a:solidFill>
                  <a:srgbClr val="0DA0A0"/>
                </a:solidFill>
                <a:latin typeface="Inter"/>
                <a:ea typeface="Inter"/>
                <a:cs typeface="Inter"/>
                <a:sym typeface="Inter"/>
              </a:rPr>
              <a:t>stigma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 in the workplace</a:t>
            </a:r>
            <a:endParaRPr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12362"/>
              </a:buClr>
              <a:buSzPts val="1400"/>
              <a:buFont typeface="Inter"/>
              <a:buChar char="●"/>
            </a:pPr>
            <a:r>
              <a:rPr lang="en-GB" b="1">
                <a:solidFill>
                  <a:srgbClr val="0DA0A0"/>
                </a:solidFill>
                <a:latin typeface="Inter"/>
                <a:ea typeface="Inter"/>
                <a:cs typeface="Inter"/>
                <a:sym typeface="Inter"/>
              </a:rPr>
              <a:t>56% 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have experienced </a:t>
            </a:r>
            <a:r>
              <a:rPr lang="en-GB">
                <a:solidFill>
                  <a:srgbClr val="0DA0A0"/>
                </a:solidFill>
                <a:latin typeface="Inter"/>
                <a:ea typeface="Inter"/>
                <a:cs typeface="Inter"/>
                <a:sym typeface="Inter"/>
              </a:rPr>
              <a:t>communication barriers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 at work</a:t>
            </a:r>
            <a:endParaRPr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12362"/>
              </a:buClr>
              <a:buSzPts val="1400"/>
              <a:buFont typeface="Inter"/>
              <a:buChar char="●"/>
            </a:pPr>
            <a:r>
              <a:rPr lang="en-GB" b="1">
                <a:solidFill>
                  <a:srgbClr val="0DA0A0"/>
                </a:solidFill>
                <a:latin typeface="Inter"/>
                <a:ea typeface="Inter"/>
                <a:cs typeface="Inter"/>
                <a:sym typeface="Inter"/>
              </a:rPr>
              <a:t>32% </a:t>
            </a:r>
            <a:r>
              <a:rPr lang="en-GB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have experienced </a:t>
            </a:r>
            <a:r>
              <a:rPr lang="en-GB">
                <a:solidFill>
                  <a:srgbClr val="0DA0A0"/>
                </a:solidFill>
                <a:latin typeface="Inter"/>
                <a:ea typeface="Inter"/>
                <a:cs typeface="Inter"/>
                <a:sym typeface="Inter"/>
              </a:rPr>
              <a:t>lack of career progression</a:t>
            </a:r>
            <a:endParaRPr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18" name="Google Shape;518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3475" y="1718449"/>
            <a:ext cx="2773275" cy="2124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524" name="Google Shape;524;p92"/>
          <p:cNvSpPr txBox="1"/>
          <p:nvPr/>
        </p:nvSpPr>
        <p:spPr>
          <a:xfrm>
            <a:off x="2004300" y="1666950"/>
            <a:ext cx="5135400" cy="21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800" b="1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We need to work together to create environments that </a:t>
            </a:r>
            <a:r>
              <a:rPr lang="en-GB" sz="2800" b="1">
                <a:solidFill>
                  <a:srgbClr val="E12362"/>
                </a:solidFill>
                <a:latin typeface="Inter"/>
                <a:ea typeface="Inter"/>
                <a:cs typeface="Inter"/>
                <a:sym typeface="Inter"/>
              </a:rPr>
              <a:t>include and support people with different strengths</a:t>
            </a:r>
            <a:r>
              <a:rPr lang="en-GB" sz="2800" b="1">
                <a:solidFill>
                  <a:srgbClr val="2A3953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800" b="1">
              <a:solidFill>
                <a:srgbClr val="2A3953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help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help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xthelp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xthelp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1337</Words>
  <Application>Microsoft Office PowerPoint</Application>
  <PresentationFormat>On-screen Show (16:9)</PresentationFormat>
  <Paragraphs>141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Inter Medium</vt:lpstr>
      <vt:lpstr>Arial</vt:lpstr>
      <vt:lpstr>Inter</vt:lpstr>
      <vt:lpstr>Lexend Deca Medium</vt:lpstr>
      <vt:lpstr>Open Sans</vt:lpstr>
      <vt:lpstr>Lexend Deca</vt:lpstr>
      <vt:lpstr>Varela Round</vt:lpstr>
      <vt:lpstr>Texthelp</vt:lpstr>
      <vt:lpstr>Texthelp</vt:lpstr>
      <vt:lpstr>Texthelp</vt:lpstr>
      <vt:lpstr>Simple Light</vt:lpstr>
      <vt:lpstr>Simple Light</vt:lpstr>
      <vt:lpstr>Texthelp</vt:lpstr>
      <vt:lpstr>3 lessons educators can teach us about improving neurodiversity inclusion at work</vt:lpstr>
      <vt:lpstr>PowerPoint Presentation</vt:lpstr>
      <vt:lpstr>PowerPoint Presentation</vt:lpstr>
      <vt:lpstr>PowerPoint Presentation</vt:lpstr>
      <vt:lpstr>PowerPoint Presentation</vt:lpstr>
      <vt:lpstr>That’s quite a few of us…</vt:lpstr>
      <vt:lpstr>That being said…</vt:lpstr>
      <vt:lpstr>Our recent research tells us…</vt:lpstr>
      <vt:lpstr>PowerPoint Presentation</vt:lpstr>
      <vt:lpstr>Improving neurodiversity inclusion at work. 3 lessons learned.</vt:lpstr>
      <vt:lpstr>Lesson 1.</vt:lpstr>
      <vt:lpstr>More people are neurodivergent than we might realise.</vt:lpstr>
      <vt:lpstr>PowerPoint Presentation</vt:lpstr>
      <vt:lpstr>PowerPoint Presentation</vt:lpstr>
      <vt:lpstr>This means…</vt:lpstr>
      <vt:lpstr>An example…</vt:lpstr>
      <vt:lpstr>Lesson 2.</vt:lpstr>
      <vt:lpstr>The  Universal Design  Mindset  is key.</vt:lpstr>
      <vt:lpstr>PowerPoint Presentation</vt:lpstr>
      <vt:lpstr>PowerPoint Presentation</vt:lpstr>
      <vt:lpstr>PowerPoint Presentation</vt:lpstr>
      <vt:lpstr>The principles of Universal Design for Learning</vt:lpstr>
      <vt:lpstr>What about Universal Design at Work?</vt:lpstr>
      <vt:lpstr>This means…</vt:lpstr>
      <vt:lpstr>PowerPoint Presentation</vt:lpstr>
      <vt:lpstr>PowerPoint Presentation</vt:lpstr>
      <vt:lpstr>Engagement. Participation.</vt:lpstr>
      <vt:lpstr>Lesson 3.</vt:lpstr>
      <vt:lpstr>Deliberate inclusion leads to great things. For everyone!</vt:lpstr>
      <vt:lpstr>Empower unique talents…</vt:lpstr>
      <vt:lpstr>Support neurodiverse teams to thrive…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lessons educators can teach us about improving neurodiversity inclusion at work</dc:title>
  <cp:lastModifiedBy>Abby Corrigan</cp:lastModifiedBy>
  <cp:revision>1</cp:revision>
  <dcterms:modified xsi:type="dcterms:W3CDTF">2023-05-23T15:34:55Z</dcterms:modified>
</cp:coreProperties>
</file>