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9144000" cy="5143500" type="screen16x9"/>
  <p:notesSz cx="6858000" cy="9144000"/>
  <p:embeddedFontLst>
    <p:embeddedFont>
      <p:font typeface="Caveat" panose="020B0604020202020204" charset="0"/>
      <p:regular r:id="rId55"/>
      <p:bold r:id="rId56"/>
    </p:embeddedFont>
    <p:embeddedFont>
      <p:font typeface="Dancing Script" panose="020B0604020202020204" charset="0"/>
      <p:regular r:id="rId57"/>
      <p:bold r:id="rId58"/>
    </p:embeddedFont>
    <p:embeddedFont>
      <p:font typeface="Varela Round" panose="020B0604020202020204" charset="-79"/>
      <p:regular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854" y="4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627d145b40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627d145b40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627d145b40_0_3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627d145b40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62a041b844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62a041b84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62a041b844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62a041b84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62a041b84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62a041b84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62a041b844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62a041b84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62a041b844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62a041b84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627d145b40_0_3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627d145b40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28f97e011_1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28f97e01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628f97e011_13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628f97e011_1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628f97e011_13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628f97e011_1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627d145b40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627d145b40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627d145b40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627d145b40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627d145b40_0_4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627d145b40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628f97e011_13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628f97e011_13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628f97e011_13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628f97e011_1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628f97e011_13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628f97e011_1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628f97e011_13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628f97e011_13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627d145b40_0_3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627d145b40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27d145b40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627d145b40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62a041b844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62a041b84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62a041b844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62a041b84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627d145b40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627d145b40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62a041b844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62a041b844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62a041b844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62a041b844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62a041b844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62a041b844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627d145b40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627d145b40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627d145b40_0_3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627d145b40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627d145b40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627d145b40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62a041b844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62a041b84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62a041b844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62a041b844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62a041b844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62a041b844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62a041b844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62a041b844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627d145b40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627d145b40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62a041b844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62a041b84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627d145b40_0_4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627d145b40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628f97e011_13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628f97e011_13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28f97e011_13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28f97e011_13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628f97e011_13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628f97e011_13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628f97e011_13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628f97e011_13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628f97e011_13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628f97e011_13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627d145b40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627d145b4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627d145b40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627d145b40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627d145b40_0_3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627d145b40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627d145b40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627d145b40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628642169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628642169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627d145b40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627d145b40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627d145b40_0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627d145b40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627d145b40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627d145b40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62a041b844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62a041b844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627d145b40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627d145b40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627d145b40_0_3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627d145b40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666A7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Varela Round"/>
              <a:buNone/>
              <a:defRPr sz="2800">
                <a:solidFill>
                  <a:schemeClr val="dk1"/>
                </a:solidFill>
                <a:latin typeface="Varela Round"/>
                <a:ea typeface="Varela Round"/>
                <a:cs typeface="Varela Round"/>
                <a:sym typeface="Varela Rou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Varela Round"/>
              <a:buChar char="●"/>
              <a:defRPr sz="1800">
                <a:solidFill>
                  <a:schemeClr val="dk2"/>
                </a:solidFill>
                <a:latin typeface="Varela Round"/>
                <a:ea typeface="Varela Round"/>
                <a:cs typeface="Varela Round"/>
                <a:sym typeface="Varela Round"/>
              </a:defRPr>
            </a:lvl1pPr>
            <a:lvl2pPr marL="914400" lvl="1" indent="-317500">
              <a:lnSpc>
                <a:spcPct val="115000"/>
              </a:lnSpc>
              <a:spcBef>
                <a:spcPts val="1600"/>
              </a:spcBef>
              <a:spcAft>
                <a:spcPts val="0"/>
              </a:spcAft>
              <a:buClr>
                <a:schemeClr val="dk2"/>
              </a:buClr>
              <a:buSzPts val="1400"/>
              <a:buFont typeface="Varela Round"/>
              <a:buChar char="○"/>
              <a:defRPr>
                <a:solidFill>
                  <a:schemeClr val="dk2"/>
                </a:solidFill>
                <a:latin typeface="Varela Round"/>
                <a:ea typeface="Varela Round"/>
                <a:cs typeface="Varela Round"/>
                <a:sym typeface="Varela Round"/>
              </a:defRPr>
            </a:lvl2pPr>
            <a:lvl3pPr marL="1371600" lvl="2" indent="-317500">
              <a:lnSpc>
                <a:spcPct val="115000"/>
              </a:lnSpc>
              <a:spcBef>
                <a:spcPts val="1600"/>
              </a:spcBef>
              <a:spcAft>
                <a:spcPts val="0"/>
              </a:spcAft>
              <a:buClr>
                <a:schemeClr val="dk2"/>
              </a:buClr>
              <a:buSzPts val="1400"/>
              <a:buFont typeface="Varela Round"/>
              <a:buChar char="■"/>
              <a:defRPr>
                <a:solidFill>
                  <a:schemeClr val="dk2"/>
                </a:solidFill>
                <a:latin typeface="Varela Round"/>
                <a:ea typeface="Varela Round"/>
                <a:cs typeface="Varela Round"/>
                <a:sym typeface="Varela Round"/>
              </a:defRPr>
            </a:lvl3pPr>
            <a:lvl4pPr marL="1828800" lvl="3" indent="-317500">
              <a:lnSpc>
                <a:spcPct val="115000"/>
              </a:lnSpc>
              <a:spcBef>
                <a:spcPts val="1600"/>
              </a:spcBef>
              <a:spcAft>
                <a:spcPts val="0"/>
              </a:spcAft>
              <a:buClr>
                <a:schemeClr val="dk2"/>
              </a:buClr>
              <a:buSzPts val="1400"/>
              <a:buFont typeface="Varela Round"/>
              <a:buChar char="●"/>
              <a:defRPr>
                <a:solidFill>
                  <a:schemeClr val="dk2"/>
                </a:solidFill>
                <a:latin typeface="Varela Round"/>
                <a:ea typeface="Varela Round"/>
                <a:cs typeface="Varela Round"/>
                <a:sym typeface="Varela Round"/>
              </a:defRPr>
            </a:lvl4pPr>
            <a:lvl5pPr marL="2286000" lvl="4" indent="-317500">
              <a:lnSpc>
                <a:spcPct val="115000"/>
              </a:lnSpc>
              <a:spcBef>
                <a:spcPts val="1600"/>
              </a:spcBef>
              <a:spcAft>
                <a:spcPts val="0"/>
              </a:spcAft>
              <a:buClr>
                <a:schemeClr val="dk2"/>
              </a:buClr>
              <a:buSzPts val="1400"/>
              <a:buFont typeface="Varela Round"/>
              <a:buChar char="○"/>
              <a:defRPr>
                <a:solidFill>
                  <a:schemeClr val="dk2"/>
                </a:solidFill>
                <a:latin typeface="Varela Round"/>
                <a:ea typeface="Varela Round"/>
                <a:cs typeface="Varela Round"/>
                <a:sym typeface="Varela Round"/>
              </a:defRPr>
            </a:lvl5pPr>
            <a:lvl6pPr marL="2743200" lvl="5" indent="-317500">
              <a:lnSpc>
                <a:spcPct val="115000"/>
              </a:lnSpc>
              <a:spcBef>
                <a:spcPts val="1600"/>
              </a:spcBef>
              <a:spcAft>
                <a:spcPts val="0"/>
              </a:spcAft>
              <a:buClr>
                <a:schemeClr val="dk2"/>
              </a:buClr>
              <a:buSzPts val="1400"/>
              <a:buFont typeface="Varela Round"/>
              <a:buChar char="■"/>
              <a:defRPr>
                <a:solidFill>
                  <a:schemeClr val="dk2"/>
                </a:solidFill>
                <a:latin typeface="Varela Round"/>
                <a:ea typeface="Varela Round"/>
                <a:cs typeface="Varela Round"/>
                <a:sym typeface="Varela Round"/>
              </a:defRPr>
            </a:lvl6pPr>
            <a:lvl7pPr marL="3200400" lvl="6" indent="-317500">
              <a:lnSpc>
                <a:spcPct val="115000"/>
              </a:lnSpc>
              <a:spcBef>
                <a:spcPts val="1600"/>
              </a:spcBef>
              <a:spcAft>
                <a:spcPts val="0"/>
              </a:spcAft>
              <a:buClr>
                <a:schemeClr val="dk2"/>
              </a:buClr>
              <a:buSzPts val="1400"/>
              <a:buFont typeface="Varela Round"/>
              <a:buChar char="●"/>
              <a:defRPr>
                <a:solidFill>
                  <a:schemeClr val="dk2"/>
                </a:solidFill>
                <a:latin typeface="Varela Round"/>
                <a:ea typeface="Varela Round"/>
                <a:cs typeface="Varela Round"/>
                <a:sym typeface="Varela Round"/>
              </a:defRPr>
            </a:lvl7pPr>
            <a:lvl8pPr marL="3657600" lvl="7" indent="-317500">
              <a:lnSpc>
                <a:spcPct val="115000"/>
              </a:lnSpc>
              <a:spcBef>
                <a:spcPts val="1600"/>
              </a:spcBef>
              <a:spcAft>
                <a:spcPts val="0"/>
              </a:spcAft>
              <a:buClr>
                <a:schemeClr val="dk2"/>
              </a:buClr>
              <a:buSzPts val="1400"/>
              <a:buFont typeface="Varela Round"/>
              <a:buChar char="○"/>
              <a:defRPr>
                <a:solidFill>
                  <a:schemeClr val="dk2"/>
                </a:solidFill>
                <a:latin typeface="Varela Round"/>
                <a:ea typeface="Varela Round"/>
                <a:cs typeface="Varela Round"/>
                <a:sym typeface="Varela Round"/>
              </a:defRPr>
            </a:lvl8pPr>
            <a:lvl9pPr marL="4114800" lvl="8" indent="-317500">
              <a:lnSpc>
                <a:spcPct val="115000"/>
              </a:lnSpc>
              <a:spcBef>
                <a:spcPts val="1600"/>
              </a:spcBef>
              <a:spcAft>
                <a:spcPts val="1600"/>
              </a:spcAft>
              <a:buClr>
                <a:schemeClr val="dk2"/>
              </a:buClr>
              <a:buSzPts val="1400"/>
              <a:buFont typeface="Varela Round"/>
              <a:buChar char="■"/>
              <a:defRPr>
                <a:solidFill>
                  <a:schemeClr val="dk2"/>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pic>
        <p:nvPicPr>
          <p:cNvPr id="9" name="Google Shape;9;p1" descr="Texthelp_Logo_1colour_White_RGB.png"/>
          <p:cNvPicPr preferRelativeResize="0"/>
          <p:nvPr/>
        </p:nvPicPr>
        <p:blipFill>
          <a:blip r:embed="rId14">
            <a:alphaModFix/>
          </a:blip>
          <a:stretch>
            <a:fillRect/>
          </a:stretch>
        </p:blipFill>
        <p:spPr>
          <a:xfrm>
            <a:off x="8100650" y="189400"/>
            <a:ext cx="797901" cy="1581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20.jp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hyperlink" Target="http://www.personalizelearning.com/2013/03/new-personalization-vs-differentiation.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1.xml"/><Relationship Id="rId5" Type="http://schemas.openxmlformats.org/officeDocument/2006/relationships/hyperlink" Target="https://www.texthelp.com/en-au/company/education-blog/" TargetMode="Externa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
        <p:cNvGrpSpPr/>
        <p:nvPr/>
      </p:nvGrpSpPr>
      <p:grpSpPr>
        <a:xfrm>
          <a:off x="0" y="0"/>
          <a:ext cx="0" cy="0"/>
          <a:chOff x="0" y="0"/>
          <a:chExt cx="0" cy="0"/>
        </a:xfrm>
      </p:grpSpPr>
      <p:sp>
        <p:nvSpPr>
          <p:cNvPr id="56" name="Google Shape;56;p14"/>
          <p:cNvSpPr txBox="1"/>
          <p:nvPr/>
        </p:nvSpPr>
        <p:spPr>
          <a:xfrm>
            <a:off x="19675" y="1261275"/>
            <a:ext cx="9144000" cy="14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600" b="1">
                <a:solidFill>
                  <a:srgbClr val="FFFFFF"/>
                </a:solidFill>
                <a:latin typeface="Varela Round"/>
                <a:ea typeface="Varela Round"/>
                <a:cs typeface="Varela Round"/>
                <a:sym typeface="Varela Round"/>
              </a:rPr>
              <a:t>the power of personalisation</a:t>
            </a:r>
            <a:endParaRPr sz="3600" b="1">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2400">
                <a:solidFill>
                  <a:srgbClr val="FFFFFF"/>
                </a:solidFill>
                <a:latin typeface="Varela Round"/>
                <a:ea typeface="Varela Round"/>
                <a:cs typeface="Varela Round"/>
                <a:sym typeface="Varela Round"/>
              </a:rPr>
              <a:t>technology to transform teaching and learning</a:t>
            </a:r>
            <a:endParaRPr sz="2400">
              <a:solidFill>
                <a:srgbClr val="FFFFFF"/>
              </a:solidFill>
              <a:latin typeface="Varela Round"/>
              <a:ea typeface="Varela Round"/>
              <a:cs typeface="Varela Round"/>
              <a:sym typeface="Varela Round"/>
            </a:endParaRPr>
          </a:p>
          <a:p>
            <a:pPr marL="0" lvl="0" indent="0" algn="ctr" rtl="0">
              <a:spcBef>
                <a:spcPts val="1000"/>
              </a:spcBef>
              <a:spcAft>
                <a:spcPts val="0"/>
              </a:spcAft>
              <a:buNone/>
            </a:pPr>
            <a:endParaRPr sz="800" b="1">
              <a:solidFill>
                <a:srgbClr val="FFFFFF"/>
              </a:solidFill>
              <a:latin typeface="Varela Round"/>
              <a:ea typeface="Varela Round"/>
              <a:cs typeface="Varela Round"/>
              <a:sym typeface="Varela Round"/>
            </a:endParaRPr>
          </a:p>
          <a:p>
            <a:pPr marL="0" lvl="0" indent="0" algn="ctr" rtl="0">
              <a:spcBef>
                <a:spcPts val="1000"/>
              </a:spcBef>
              <a:spcAft>
                <a:spcPts val="0"/>
              </a:spcAft>
              <a:buNone/>
            </a:pPr>
            <a:r>
              <a:rPr lang="en-GB" b="1">
                <a:solidFill>
                  <a:srgbClr val="FFFFFF"/>
                </a:solidFill>
                <a:latin typeface="Varela Round"/>
                <a:ea typeface="Varela Round"/>
                <a:cs typeface="Varela Round"/>
                <a:sym typeface="Varela Round"/>
              </a:rPr>
              <a:t>With Tracey Catling, Nick Brierley &amp; Greg O’Connor</a:t>
            </a:r>
            <a:endParaRPr b="1">
              <a:solidFill>
                <a:srgbClr val="FFFFFF"/>
              </a:solidFill>
              <a:latin typeface="Varela Round"/>
              <a:ea typeface="Varela Round"/>
              <a:cs typeface="Varela Round"/>
              <a:sym typeface="Varela Round"/>
            </a:endParaRPr>
          </a:p>
        </p:txBody>
      </p:sp>
      <p:pic>
        <p:nvPicPr>
          <p:cNvPr id="57" name="Google Shape;57;p14"/>
          <p:cNvPicPr preferRelativeResize="0"/>
          <p:nvPr/>
        </p:nvPicPr>
        <p:blipFill>
          <a:blip r:embed="rId4">
            <a:alphaModFix/>
          </a:blip>
          <a:stretch>
            <a:fillRect/>
          </a:stretch>
        </p:blipFill>
        <p:spPr>
          <a:xfrm>
            <a:off x="2705850" y="3231500"/>
            <a:ext cx="3732300" cy="1248225"/>
          </a:xfrm>
          <a:prstGeom prst="rect">
            <a:avLst/>
          </a:prstGeom>
          <a:noFill/>
          <a:ln>
            <a:noFill/>
          </a:ln>
        </p:spPr>
      </p:pic>
      <p:pic>
        <p:nvPicPr>
          <p:cNvPr id="58" name="Google Shape;58;p14"/>
          <p:cNvPicPr preferRelativeResize="0"/>
          <p:nvPr/>
        </p:nvPicPr>
        <p:blipFill>
          <a:blip r:embed="rId5">
            <a:alphaModFix/>
          </a:blip>
          <a:stretch>
            <a:fillRect/>
          </a:stretch>
        </p:blipFill>
        <p:spPr>
          <a:xfrm>
            <a:off x="1" y="3426975"/>
            <a:ext cx="1419749" cy="13881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114" name="Google Shape;114;p23"/>
          <p:cNvSpPr txBox="1"/>
          <p:nvPr/>
        </p:nvSpPr>
        <p:spPr>
          <a:xfrm>
            <a:off x="2643300" y="1732050"/>
            <a:ext cx="38574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a:solidFill>
                  <a:srgbClr val="FFFFFF"/>
                </a:solidFill>
                <a:latin typeface="Varela Round"/>
                <a:ea typeface="Varela Round"/>
                <a:cs typeface="Varela Round"/>
                <a:sym typeface="Varela Round"/>
              </a:rPr>
              <a:t>Nick’s slides</a:t>
            </a:r>
            <a:endParaRPr sz="2400">
              <a:solidFill>
                <a:srgbClr val="FFFFFF"/>
              </a:solidFill>
              <a:latin typeface="Varela Round"/>
              <a:ea typeface="Varela Round"/>
              <a:cs typeface="Varela Round"/>
              <a:sym typeface="Varela Round"/>
            </a:endParaRPr>
          </a:p>
        </p:txBody>
      </p:sp>
      <p:pic>
        <p:nvPicPr>
          <p:cNvPr id="115" name="Google Shape;115;p23"/>
          <p:cNvPicPr preferRelativeResize="0"/>
          <p:nvPr/>
        </p:nvPicPr>
        <p:blipFill>
          <a:blip r:embed="rId4">
            <a:alphaModFix/>
          </a:blip>
          <a:stretch>
            <a:fillRect/>
          </a:stretch>
        </p:blipFill>
        <p:spPr>
          <a:xfrm>
            <a:off x="2447863" y="447613"/>
            <a:ext cx="4248277" cy="42482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
        <p:cNvGrpSpPr/>
        <p:nvPr/>
      </p:nvGrpSpPr>
      <p:grpSpPr>
        <a:xfrm>
          <a:off x="0" y="0"/>
          <a:ext cx="0" cy="0"/>
          <a:chOff x="0" y="0"/>
          <a:chExt cx="0" cy="0"/>
        </a:xfrm>
      </p:grpSpPr>
      <p:pic>
        <p:nvPicPr>
          <p:cNvPr id="120" name="Google Shape;120;p24"/>
          <p:cNvPicPr preferRelativeResize="0"/>
          <p:nvPr/>
        </p:nvPicPr>
        <p:blipFill>
          <a:blip r:embed="rId4">
            <a:alphaModFix/>
          </a:blip>
          <a:stretch>
            <a:fillRect/>
          </a:stretch>
        </p:blipFill>
        <p:spPr>
          <a:xfrm>
            <a:off x="141050" y="1676881"/>
            <a:ext cx="3178228" cy="1789725"/>
          </a:xfrm>
          <a:prstGeom prst="rect">
            <a:avLst/>
          </a:prstGeom>
          <a:noFill/>
          <a:ln>
            <a:noFill/>
          </a:ln>
        </p:spPr>
      </p:pic>
      <p:pic>
        <p:nvPicPr>
          <p:cNvPr id="121" name="Google Shape;121;p24"/>
          <p:cNvPicPr preferRelativeResize="0"/>
          <p:nvPr/>
        </p:nvPicPr>
        <p:blipFill>
          <a:blip r:embed="rId5">
            <a:alphaModFix/>
          </a:blip>
          <a:stretch>
            <a:fillRect/>
          </a:stretch>
        </p:blipFill>
        <p:spPr>
          <a:xfrm>
            <a:off x="6261767" y="1362087"/>
            <a:ext cx="2440085" cy="2419349"/>
          </a:xfrm>
          <a:prstGeom prst="rect">
            <a:avLst/>
          </a:prstGeom>
          <a:noFill/>
          <a:ln>
            <a:noFill/>
          </a:ln>
        </p:spPr>
      </p:pic>
      <p:pic>
        <p:nvPicPr>
          <p:cNvPr id="122" name="Google Shape;122;p24"/>
          <p:cNvPicPr preferRelativeResize="0"/>
          <p:nvPr/>
        </p:nvPicPr>
        <p:blipFill>
          <a:blip r:embed="rId6">
            <a:alphaModFix/>
          </a:blip>
          <a:stretch>
            <a:fillRect/>
          </a:stretch>
        </p:blipFill>
        <p:spPr>
          <a:xfrm>
            <a:off x="3501025" y="1353644"/>
            <a:ext cx="2424026" cy="243620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pic>
        <p:nvPicPr>
          <p:cNvPr id="127" name="Google Shape;127;p25"/>
          <p:cNvPicPr preferRelativeResize="0"/>
          <p:nvPr/>
        </p:nvPicPr>
        <p:blipFill>
          <a:blip r:embed="rId4">
            <a:alphaModFix/>
          </a:blip>
          <a:stretch>
            <a:fillRect/>
          </a:stretch>
        </p:blipFill>
        <p:spPr>
          <a:xfrm>
            <a:off x="968550" y="1147650"/>
            <a:ext cx="2848200" cy="2848200"/>
          </a:xfrm>
          <a:prstGeom prst="rect">
            <a:avLst/>
          </a:prstGeom>
          <a:noFill/>
          <a:ln>
            <a:noFill/>
          </a:ln>
        </p:spPr>
      </p:pic>
      <p:pic>
        <p:nvPicPr>
          <p:cNvPr id="128" name="Google Shape;128;p25"/>
          <p:cNvPicPr preferRelativeResize="0"/>
          <p:nvPr/>
        </p:nvPicPr>
        <p:blipFill>
          <a:blip r:embed="rId5">
            <a:alphaModFix/>
          </a:blip>
          <a:stretch>
            <a:fillRect/>
          </a:stretch>
        </p:blipFill>
        <p:spPr>
          <a:xfrm>
            <a:off x="4280499" y="1948774"/>
            <a:ext cx="4571999" cy="1245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6"/>
          <p:cNvSpPr txBox="1"/>
          <p:nvPr/>
        </p:nvSpPr>
        <p:spPr>
          <a:xfrm>
            <a:off x="2116200" y="1732050"/>
            <a:ext cx="49116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POSSIBILITY</a:t>
            </a:r>
            <a:endParaRPr sz="4800" b="1">
              <a:solidFill>
                <a:srgbClr val="FFFFFF"/>
              </a:solidFill>
              <a:latin typeface="Varela Round"/>
              <a:ea typeface="Varela Round"/>
              <a:cs typeface="Varela Round"/>
              <a:sym typeface="Varela Rou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
        <p:nvSpPr>
          <p:cNvPr id="138" name="Google Shape;138;p27"/>
          <p:cNvSpPr txBox="1"/>
          <p:nvPr/>
        </p:nvSpPr>
        <p:spPr>
          <a:xfrm>
            <a:off x="1603500" y="1732050"/>
            <a:ext cx="59370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Varela Round"/>
                <a:ea typeface="Varela Round"/>
                <a:cs typeface="Varela Round"/>
                <a:sym typeface="Varela Round"/>
              </a:rPr>
              <a:t>Key Values:</a:t>
            </a:r>
            <a:endParaRPr sz="4800">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Independence</a:t>
            </a:r>
            <a:endParaRPr sz="4800" b="1">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Self reliance</a:t>
            </a:r>
            <a:endParaRPr sz="4800" b="1">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1200" b="1">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800">
                <a:solidFill>
                  <a:srgbClr val="FFFFFF"/>
                </a:solidFill>
                <a:latin typeface="Varela Round"/>
                <a:ea typeface="Varela Round"/>
                <a:cs typeface="Varela Round"/>
                <a:sym typeface="Varela Round"/>
              </a:rPr>
              <a:t>Deeply rooted in</a:t>
            </a:r>
            <a:endParaRPr sz="4800">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Personalisation</a:t>
            </a:r>
            <a:endParaRPr sz="4800" b="1">
              <a:solidFill>
                <a:srgbClr val="FFFFFF"/>
              </a:solidFill>
              <a:latin typeface="Varela Round"/>
              <a:ea typeface="Varela Round"/>
              <a:cs typeface="Varela Round"/>
              <a:sym typeface="Varela Rou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pic>
        <p:nvPicPr>
          <p:cNvPr id="143" name="Google Shape;143;p28"/>
          <p:cNvPicPr preferRelativeResize="0"/>
          <p:nvPr/>
        </p:nvPicPr>
        <p:blipFill>
          <a:blip r:embed="rId4">
            <a:alphaModFix/>
          </a:blip>
          <a:stretch>
            <a:fillRect/>
          </a:stretch>
        </p:blipFill>
        <p:spPr>
          <a:xfrm>
            <a:off x="-295225" y="797239"/>
            <a:ext cx="9734448" cy="3549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pic>
        <p:nvPicPr>
          <p:cNvPr id="148" name="Google Shape;148;p29"/>
          <p:cNvPicPr preferRelativeResize="0"/>
          <p:nvPr/>
        </p:nvPicPr>
        <p:blipFill>
          <a:blip r:embed="rId4">
            <a:alphaModFix/>
          </a:blip>
          <a:stretch>
            <a:fillRect/>
          </a:stretch>
        </p:blipFill>
        <p:spPr>
          <a:xfrm>
            <a:off x="5176076" y="2015199"/>
            <a:ext cx="1177150" cy="1113108"/>
          </a:xfrm>
          <a:prstGeom prst="rect">
            <a:avLst/>
          </a:prstGeom>
          <a:noFill/>
          <a:ln>
            <a:noFill/>
          </a:ln>
        </p:spPr>
      </p:pic>
      <p:sp>
        <p:nvSpPr>
          <p:cNvPr id="149" name="Google Shape;149;p29"/>
          <p:cNvSpPr txBox="1"/>
          <p:nvPr/>
        </p:nvSpPr>
        <p:spPr>
          <a:xfrm>
            <a:off x="2856450" y="2319750"/>
            <a:ext cx="2253600"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400">
                <a:solidFill>
                  <a:schemeClr val="lt1"/>
                </a:solidFill>
                <a:latin typeface="Varela Round"/>
                <a:ea typeface="Varela Round"/>
                <a:cs typeface="Varela Round"/>
                <a:sym typeface="Varela Round"/>
              </a:rPr>
              <a:t>Tracey Catling</a:t>
            </a:r>
            <a:endParaRPr>
              <a:solidFill>
                <a:srgbClr val="FFFFFF"/>
              </a:solidFill>
              <a:latin typeface="Varela Round"/>
              <a:ea typeface="Varela Round"/>
              <a:cs typeface="Varela Round"/>
              <a:sym typeface="Varela Rou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
        <p:cNvGrpSpPr/>
        <p:nvPr/>
      </p:nvGrpSpPr>
      <p:grpSpPr>
        <a:xfrm>
          <a:off x="0" y="0"/>
          <a:ext cx="0" cy="0"/>
          <a:chOff x="0" y="0"/>
          <a:chExt cx="0" cy="0"/>
        </a:xfrm>
      </p:grpSpPr>
      <p:sp>
        <p:nvSpPr>
          <p:cNvPr id="154" name="Google Shape;154;p30"/>
          <p:cNvSpPr txBox="1"/>
          <p:nvPr/>
        </p:nvSpPr>
        <p:spPr>
          <a:xfrm>
            <a:off x="2597250" y="1607075"/>
            <a:ext cx="38574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FF"/>
                </a:solidFill>
                <a:latin typeface="Varela Round"/>
                <a:ea typeface="Varela Round"/>
                <a:cs typeface="Varela Round"/>
                <a:sym typeface="Varela Round"/>
              </a:rPr>
              <a:t>When I went to school...</a:t>
            </a:r>
            <a:endParaRPr sz="3600">
              <a:solidFill>
                <a:srgbClr val="FFFFFF"/>
              </a:solidFill>
              <a:latin typeface="Varela Round"/>
              <a:ea typeface="Varela Round"/>
              <a:cs typeface="Varela Round"/>
              <a:sym typeface="Varela Roun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8"/>
        <p:cNvGrpSpPr/>
        <p:nvPr/>
      </p:nvGrpSpPr>
      <p:grpSpPr>
        <a:xfrm>
          <a:off x="0" y="0"/>
          <a:ext cx="0" cy="0"/>
          <a:chOff x="0" y="0"/>
          <a:chExt cx="0" cy="0"/>
        </a:xfrm>
      </p:grpSpPr>
      <p:sp>
        <p:nvSpPr>
          <p:cNvPr id="159" name="Google Shape;159;p31"/>
          <p:cNvSpPr txBox="1"/>
          <p:nvPr/>
        </p:nvSpPr>
        <p:spPr>
          <a:xfrm>
            <a:off x="592625" y="1357125"/>
            <a:ext cx="78798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FF"/>
                </a:solidFill>
                <a:latin typeface="Varela Round"/>
                <a:ea typeface="Varela Round"/>
                <a:cs typeface="Varela Round"/>
                <a:sym typeface="Varela Round"/>
              </a:rPr>
              <a:t>I would have loved a classroom where differentiation and personalisation were at its core. </a:t>
            </a:r>
            <a:endParaRPr sz="3600">
              <a:solidFill>
                <a:srgbClr val="FFFFFF"/>
              </a:solidFill>
              <a:latin typeface="Varela Round"/>
              <a:ea typeface="Varela Round"/>
              <a:cs typeface="Varela Round"/>
              <a:sym typeface="Varela Round"/>
            </a:endParaRPr>
          </a:p>
          <a:p>
            <a:pPr marL="1828800" lvl="0" indent="0" algn="l" rtl="0">
              <a:spcBef>
                <a:spcPts val="0"/>
              </a:spcBef>
              <a:spcAft>
                <a:spcPts val="0"/>
              </a:spcAft>
              <a:buNone/>
            </a:pPr>
            <a:endParaRPr sz="3600">
              <a:solidFill>
                <a:srgbClr val="FFFFFF"/>
              </a:solidFill>
              <a:latin typeface="Varela Round"/>
              <a:ea typeface="Varela Round"/>
              <a:cs typeface="Varela Round"/>
              <a:sym typeface="Varela Rou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sp>
        <p:nvSpPr>
          <p:cNvPr id="164" name="Google Shape;164;p32"/>
          <p:cNvSpPr txBox="1"/>
          <p:nvPr/>
        </p:nvSpPr>
        <p:spPr>
          <a:xfrm>
            <a:off x="2597250" y="1607075"/>
            <a:ext cx="38574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rgbClr val="FFFFFF"/>
              </a:solidFill>
              <a:latin typeface="Varela Round"/>
              <a:ea typeface="Varela Round"/>
              <a:cs typeface="Varela Round"/>
              <a:sym typeface="Varela Round"/>
            </a:endParaRPr>
          </a:p>
        </p:txBody>
      </p:sp>
      <p:sp>
        <p:nvSpPr>
          <p:cNvPr id="165" name="Google Shape;165;p32"/>
          <p:cNvSpPr txBox="1"/>
          <p:nvPr/>
        </p:nvSpPr>
        <p:spPr>
          <a:xfrm>
            <a:off x="1723500" y="1304525"/>
            <a:ext cx="5604900" cy="214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FF"/>
                </a:solidFill>
                <a:latin typeface="Varela Round"/>
                <a:ea typeface="Varela Round"/>
                <a:cs typeface="Varela Round"/>
                <a:sym typeface="Varela Round"/>
              </a:rPr>
              <a:t>Students feel a sense of:</a:t>
            </a:r>
            <a:endParaRPr sz="3600">
              <a:solidFill>
                <a:srgbClr val="FFFFFF"/>
              </a:solidFill>
              <a:latin typeface="Varela Round"/>
              <a:ea typeface="Varela Round"/>
              <a:cs typeface="Varela Round"/>
              <a:sym typeface="Varela Round"/>
            </a:endParaRPr>
          </a:p>
          <a:p>
            <a:pPr marL="457200" lvl="0" indent="-457200" algn="l" rtl="0">
              <a:spcBef>
                <a:spcPts val="0"/>
              </a:spcBef>
              <a:spcAft>
                <a:spcPts val="0"/>
              </a:spcAft>
              <a:buClr>
                <a:srgbClr val="FFFFFF"/>
              </a:buClr>
              <a:buSzPts val="3600"/>
              <a:buFont typeface="Varela Round"/>
              <a:buChar char="●"/>
            </a:pPr>
            <a:r>
              <a:rPr lang="en-GB" sz="3600">
                <a:solidFill>
                  <a:srgbClr val="FFFFFF"/>
                </a:solidFill>
                <a:latin typeface="Varela Round"/>
                <a:ea typeface="Varela Round"/>
                <a:cs typeface="Varela Round"/>
                <a:sym typeface="Varela Round"/>
              </a:rPr>
              <a:t>Ownership</a:t>
            </a:r>
            <a:endParaRPr sz="3600">
              <a:solidFill>
                <a:srgbClr val="FFFFFF"/>
              </a:solidFill>
              <a:latin typeface="Varela Round"/>
              <a:ea typeface="Varela Round"/>
              <a:cs typeface="Varela Round"/>
              <a:sym typeface="Varela Round"/>
            </a:endParaRPr>
          </a:p>
          <a:p>
            <a:pPr marL="457200" lvl="0" indent="-457200" algn="l" rtl="0">
              <a:spcBef>
                <a:spcPts val="0"/>
              </a:spcBef>
              <a:spcAft>
                <a:spcPts val="0"/>
              </a:spcAft>
              <a:buClr>
                <a:srgbClr val="FFFFFF"/>
              </a:buClr>
              <a:buSzPts val="3600"/>
              <a:buFont typeface="Varela Round"/>
              <a:buChar char="●"/>
            </a:pPr>
            <a:r>
              <a:rPr lang="en-GB" sz="3600">
                <a:solidFill>
                  <a:srgbClr val="FFFFFF"/>
                </a:solidFill>
                <a:latin typeface="Varela Round"/>
                <a:ea typeface="Varela Round"/>
                <a:cs typeface="Varela Round"/>
                <a:sym typeface="Varela Round"/>
              </a:rPr>
              <a:t>Choice</a:t>
            </a:r>
            <a:endParaRPr sz="3600">
              <a:solidFill>
                <a:srgbClr val="FFFFFF"/>
              </a:solidFill>
              <a:latin typeface="Varela Round"/>
              <a:ea typeface="Varela Round"/>
              <a:cs typeface="Varela Round"/>
              <a:sym typeface="Varela Round"/>
            </a:endParaRPr>
          </a:p>
          <a:p>
            <a:pPr marL="457200" lvl="0" indent="-457200" algn="l" rtl="0">
              <a:spcBef>
                <a:spcPts val="0"/>
              </a:spcBef>
              <a:spcAft>
                <a:spcPts val="0"/>
              </a:spcAft>
              <a:buClr>
                <a:srgbClr val="FFFFFF"/>
              </a:buClr>
              <a:buSzPts val="3600"/>
              <a:buFont typeface="Varela Round"/>
              <a:buChar char="●"/>
            </a:pPr>
            <a:r>
              <a:rPr lang="en-GB" sz="3600">
                <a:solidFill>
                  <a:srgbClr val="FFFFFF"/>
                </a:solidFill>
                <a:latin typeface="Varela Round"/>
                <a:ea typeface="Varela Round"/>
                <a:cs typeface="Varela Round"/>
                <a:sym typeface="Varela Round"/>
              </a:rPr>
              <a:t>Success</a:t>
            </a:r>
            <a:endParaRPr sz="3600">
              <a:solidFill>
                <a:srgbClr val="FFFFFF"/>
              </a:solidFill>
              <a:latin typeface="Varela Round"/>
              <a:ea typeface="Varela Round"/>
              <a:cs typeface="Varela Round"/>
              <a:sym typeface="Varela Rou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
        <p:cNvGrpSpPr/>
        <p:nvPr/>
      </p:nvGrpSpPr>
      <p:grpSpPr>
        <a:xfrm>
          <a:off x="0" y="0"/>
          <a:ext cx="0" cy="0"/>
          <a:chOff x="0" y="0"/>
          <a:chExt cx="0" cy="0"/>
        </a:xfrm>
      </p:grpSpPr>
      <p:sp>
        <p:nvSpPr>
          <p:cNvPr id="63" name="Google Shape;63;p15"/>
          <p:cNvSpPr txBox="1"/>
          <p:nvPr/>
        </p:nvSpPr>
        <p:spPr>
          <a:xfrm>
            <a:off x="1752300" y="741825"/>
            <a:ext cx="4419600" cy="106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FFFFFF"/>
                </a:solidFill>
                <a:latin typeface="Varela Round"/>
                <a:ea typeface="Varela Round"/>
                <a:cs typeface="Varela Round"/>
                <a:sym typeface="Varela Round"/>
              </a:rPr>
              <a:t>Greg O’Connor</a:t>
            </a:r>
            <a:endParaRPr sz="2400">
              <a:solidFill>
                <a:srgbClr val="FFFFFF"/>
              </a:solidFill>
              <a:latin typeface="Varela Round"/>
              <a:ea typeface="Varela Round"/>
              <a:cs typeface="Varela Round"/>
              <a:sym typeface="Varela Round"/>
            </a:endParaRPr>
          </a:p>
          <a:p>
            <a:pPr marL="0" lvl="0" indent="0" algn="l" rtl="0">
              <a:spcBef>
                <a:spcPts val="0"/>
              </a:spcBef>
              <a:spcAft>
                <a:spcPts val="0"/>
              </a:spcAft>
              <a:buNone/>
            </a:pPr>
            <a:r>
              <a:rPr lang="en-GB">
                <a:solidFill>
                  <a:srgbClr val="FFFFFF"/>
                </a:solidFill>
                <a:latin typeface="Varela Round"/>
                <a:ea typeface="Varela Round"/>
                <a:cs typeface="Varela Round"/>
                <a:sym typeface="Varela Round"/>
              </a:rPr>
              <a:t>Asia Pacific EdTech Manager, Texthelp</a:t>
            </a:r>
            <a:r>
              <a:rPr lang="en-GB" sz="2400">
                <a:solidFill>
                  <a:srgbClr val="FFFFFF"/>
                </a:solidFill>
                <a:latin typeface="Varela Round"/>
                <a:ea typeface="Varela Round"/>
                <a:cs typeface="Varela Round"/>
                <a:sym typeface="Varela Round"/>
              </a:rPr>
              <a:t> </a:t>
            </a:r>
            <a:endParaRPr sz="2400">
              <a:solidFill>
                <a:srgbClr val="FFFFFF"/>
              </a:solidFill>
              <a:latin typeface="Varela Round"/>
              <a:ea typeface="Varela Round"/>
              <a:cs typeface="Varela Round"/>
              <a:sym typeface="Varela Round"/>
            </a:endParaRPr>
          </a:p>
        </p:txBody>
      </p:sp>
      <p:pic>
        <p:nvPicPr>
          <p:cNvPr id="64" name="Google Shape;64;p15"/>
          <p:cNvPicPr preferRelativeResize="0"/>
          <p:nvPr/>
        </p:nvPicPr>
        <p:blipFill>
          <a:blip r:embed="rId4">
            <a:alphaModFix/>
          </a:blip>
          <a:stretch>
            <a:fillRect/>
          </a:stretch>
        </p:blipFill>
        <p:spPr>
          <a:xfrm rot="1689337">
            <a:off x="-842427" y="409031"/>
            <a:ext cx="1730501" cy="1692039"/>
          </a:xfrm>
          <a:prstGeom prst="rect">
            <a:avLst/>
          </a:prstGeom>
          <a:noFill/>
          <a:ln>
            <a:noFill/>
          </a:ln>
        </p:spPr>
      </p:pic>
      <p:pic>
        <p:nvPicPr>
          <p:cNvPr id="65" name="Google Shape;65;p15"/>
          <p:cNvPicPr preferRelativeResize="0"/>
          <p:nvPr/>
        </p:nvPicPr>
        <p:blipFill>
          <a:blip r:embed="rId5">
            <a:alphaModFix/>
          </a:blip>
          <a:stretch>
            <a:fillRect/>
          </a:stretch>
        </p:blipFill>
        <p:spPr>
          <a:xfrm>
            <a:off x="6171898" y="573013"/>
            <a:ext cx="1306725" cy="1235925"/>
          </a:xfrm>
          <a:prstGeom prst="rect">
            <a:avLst/>
          </a:prstGeom>
          <a:noFill/>
          <a:ln>
            <a:noFill/>
          </a:ln>
        </p:spPr>
      </p:pic>
      <p:pic>
        <p:nvPicPr>
          <p:cNvPr id="66" name="Google Shape;66;p15"/>
          <p:cNvPicPr preferRelativeResize="0"/>
          <p:nvPr/>
        </p:nvPicPr>
        <p:blipFill>
          <a:blip r:embed="rId6">
            <a:alphaModFix/>
          </a:blip>
          <a:stretch>
            <a:fillRect/>
          </a:stretch>
        </p:blipFill>
        <p:spPr>
          <a:xfrm>
            <a:off x="6301475" y="3443875"/>
            <a:ext cx="1216950" cy="1145950"/>
          </a:xfrm>
          <a:prstGeom prst="rect">
            <a:avLst/>
          </a:prstGeom>
          <a:noFill/>
          <a:ln>
            <a:noFill/>
          </a:ln>
        </p:spPr>
      </p:pic>
      <p:pic>
        <p:nvPicPr>
          <p:cNvPr id="67" name="Google Shape;67;p15"/>
          <p:cNvPicPr preferRelativeResize="0"/>
          <p:nvPr/>
        </p:nvPicPr>
        <p:blipFill>
          <a:blip r:embed="rId7">
            <a:alphaModFix/>
          </a:blip>
          <a:stretch>
            <a:fillRect/>
          </a:stretch>
        </p:blipFill>
        <p:spPr>
          <a:xfrm>
            <a:off x="6257101" y="2022624"/>
            <a:ext cx="1177150" cy="1113108"/>
          </a:xfrm>
          <a:prstGeom prst="rect">
            <a:avLst/>
          </a:prstGeom>
          <a:noFill/>
          <a:ln>
            <a:noFill/>
          </a:ln>
        </p:spPr>
      </p:pic>
      <p:sp>
        <p:nvSpPr>
          <p:cNvPr id="68" name="Google Shape;68;p15"/>
          <p:cNvSpPr txBox="1"/>
          <p:nvPr/>
        </p:nvSpPr>
        <p:spPr>
          <a:xfrm>
            <a:off x="1752300" y="1915125"/>
            <a:ext cx="4419600" cy="132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FFFFFF"/>
                </a:solidFill>
                <a:latin typeface="Varela Round"/>
                <a:ea typeface="Varela Round"/>
                <a:cs typeface="Varela Round"/>
                <a:sym typeface="Varela Round"/>
              </a:rPr>
              <a:t>Tracey Catling</a:t>
            </a:r>
            <a:endParaRPr sz="2400">
              <a:solidFill>
                <a:srgbClr val="FFFFFF"/>
              </a:solidFill>
              <a:latin typeface="Varela Round"/>
              <a:ea typeface="Varela Round"/>
              <a:cs typeface="Varela Round"/>
              <a:sym typeface="Varela Round"/>
            </a:endParaRPr>
          </a:p>
          <a:p>
            <a:pPr marL="0" lvl="0" indent="0" algn="l" rtl="0">
              <a:spcBef>
                <a:spcPts val="0"/>
              </a:spcBef>
              <a:spcAft>
                <a:spcPts val="0"/>
              </a:spcAft>
              <a:buNone/>
            </a:pPr>
            <a:r>
              <a:rPr lang="en-GB">
                <a:solidFill>
                  <a:srgbClr val="FFFFFF"/>
                </a:solidFill>
                <a:latin typeface="Varela Round"/>
                <a:ea typeface="Varela Round"/>
                <a:cs typeface="Varela Round"/>
                <a:sym typeface="Varela Round"/>
              </a:rPr>
              <a:t>Leader of Learning - Curriculum Support </a:t>
            </a:r>
            <a:endParaRPr>
              <a:solidFill>
                <a:srgbClr val="FFFFFF"/>
              </a:solidFill>
              <a:latin typeface="Varela Round"/>
              <a:ea typeface="Varela Round"/>
              <a:cs typeface="Varela Round"/>
              <a:sym typeface="Varela Round"/>
            </a:endParaRPr>
          </a:p>
          <a:p>
            <a:pPr marL="0" lvl="0" indent="0" algn="l" rtl="0">
              <a:spcBef>
                <a:spcPts val="0"/>
              </a:spcBef>
              <a:spcAft>
                <a:spcPts val="0"/>
              </a:spcAft>
              <a:buNone/>
            </a:pPr>
            <a:r>
              <a:rPr lang="en-GB">
                <a:solidFill>
                  <a:srgbClr val="FFFFFF"/>
                </a:solidFill>
                <a:latin typeface="Varela Round"/>
                <a:ea typeface="Varela Round"/>
                <a:cs typeface="Varela Round"/>
                <a:sym typeface="Varela Round"/>
              </a:rPr>
              <a:t>eLearning Mentor</a:t>
            </a:r>
            <a:endParaRPr>
              <a:solidFill>
                <a:srgbClr val="FFFFFF"/>
              </a:solidFill>
              <a:latin typeface="Varela Round"/>
              <a:ea typeface="Varela Round"/>
              <a:cs typeface="Varela Round"/>
              <a:sym typeface="Varela Round"/>
            </a:endParaRPr>
          </a:p>
          <a:p>
            <a:pPr marL="0" lvl="0" indent="0" algn="l" rtl="0">
              <a:spcBef>
                <a:spcPts val="0"/>
              </a:spcBef>
              <a:spcAft>
                <a:spcPts val="0"/>
              </a:spcAft>
              <a:buNone/>
            </a:pPr>
            <a:r>
              <a:rPr lang="en-GB">
                <a:solidFill>
                  <a:srgbClr val="FFFFFF"/>
                </a:solidFill>
                <a:latin typeface="Varela Round"/>
                <a:ea typeface="Varela Round"/>
                <a:cs typeface="Varela Round"/>
                <a:sym typeface="Varela Round"/>
              </a:rPr>
              <a:t>St Augustine's Primary School</a:t>
            </a:r>
            <a:endParaRPr>
              <a:solidFill>
                <a:srgbClr val="FFFFFF"/>
              </a:solidFill>
              <a:latin typeface="Varela Round"/>
              <a:ea typeface="Varela Round"/>
              <a:cs typeface="Varela Round"/>
              <a:sym typeface="Varela Round"/>
            </a:endParaRPr>
          </a:p>
          <a:p>
            <a:pPr marL="0" lvl="0" indent="0" algn="l" rtl="0">
              <a:spcBef>
                <a:spcPts val="0"/>
              </a:spcBef>
              <a:spcAft>
                <a:spcPts val="0"/>
              </a:spcAft>
              <a:buClr>
                <a:schemeClr val="dk1"/>
              </a:buClr>
              <a:buSzPts val="1100"/>
              <a:buFont typeface="Arial"/>
              <a:buNone/>
            </a:pPr>
            <a:r>
              <a:rPr lang="en-GB">
                <a:solidFill>
                  <a:schemeClr val="lt1"/>
                </a:solidFill>
                <a:latin typeface="Varela Round"/>
                <a:ea typeface="Varela Round"/>
                <a:cs typeface="Varela Round"/>
                <a:sym typeface="Varela Round"/>
              </a:rPr>
              <a:t>Lismore Catholic Schools</a:t>
            </a:r>
            <a:endParaRPr>
              <a:solidFill>
                <a:srgbClr val="FFFFFF"/>
              </a:solidFill>
              <a:latin typeface="Varela Round"/>
              <a:ea typeface="Varela Round"/>
              <a:cs typeface="Varela Round"/>
              <a:sym typeface="Varela Round"/>
            </a:endParaRPr>
          </a:p>
        </p:txBody>
      </p:sp>
      <p:sp>
        <p:nvSpPr>
          <p:cNvPr id="69" name="Google Shape;69;p15"/>
          <p:cNvSpPr txBox="1"/>
          <p:nvPr/>
        </p:nvSpPr>
        <p:spPr>
          <a:xfrm>
            <a:off x="1752300" y="3338100"/>
            <a:ext cx="4504800" cy="135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FFFFFF"/>
                </a:solidFill>
                <a:latin typeface="Varela Round"/>
                <a:ea typeface="Varela Round"/>
                <a:cs typeface="Varela Round"/>
                <a:sym typeface="Varela Round"/>
              </a:rPr>
              <a:t>Nick Brierley</a:t>
            </a:r>
            <a:endParaRPr sz="2400">
              <a:solidFill>
                <a:srgbClr val="FFFFFF"/>
              </a:solidFill>
              <a:latin typeface="Varela Round"/>
              <a:ea typeface="Varela Round"/>
              <a:cs typeface="Varela Round"/>
              <a:sym typeface="Varela Round"/>
            </a:endParaRPr>
          </a:p>
          <a:p>
            <a:pPr marL="0" lvl="0" indent="0" algn="l" rtl="0">
              <a:spcBef>
                <a:spcPts val="0"/>
              </a:spcBef>
              <a:spcAft>
                <a:spcPts val="0"/>
              </a:spcAft>
              <a:buNone/>
            </a:pPr>
            <a:r>
              <a:rPr lang="en-GB">
                <a:solidFill>
                  <a:schemeClr val="lt1"/>
                </a:solidFill>
                <a:latin typeface="Varela Round"/>
                <a:ea typeface="Varela Round"/>
                <a:cs typeface="Varela Round"/>
                <a:sym typeface="Varela Round"/>
              </a:rPr>
              <a:t>Y6 Teacher and School Exec</a:t>
            </a:r>
            <a:endParaRPr>
              <a:solidFill>
                <a:srgbClr val="FFFFFF"/>
              </a:solidFill>
              <a:latin typeface="Varela Round"/>
              <a:ea typeface="Varela Round"/>
              <a:cs typeface="Varela Round"/>
              <a:sym typeface="Varela Round"/>
            </a:endParaRPr>
          </a:p>
          <a:p>
            <a:pPr marL="0" lvl="0" indent="0" algn="l" rtl="0">
              <a:spcBef>
                <a:spcPts val="0"/>
              </a:spcBef>
              <a:spcAft>
                <a:spcPts val="0"/>
              </a:spcAft>
              <a:buNone/>
            </a:pPr>
            <a:r>
              <a:rPr lang="en-GB">
                <a:solidFill>
                  <a:srgbClr val="FFFFFF"/>
                </a:solidFill>
                <a:latin typeface="Varela Round"/>
                <a:ea typeface="Varela Round"/>
                <a:cs typeface="Varela Round"/>
                <a:sym typeface="Varela Round"/>
              </a:rPr>
              <a:t>Sacred Heart Catholic Primary School, Mosman</a:t>
            </a:r>
            <a:endParaRPr>
              <a:solidFill>
                <a:srgbClr val="FFFFFF"/>
              </a:solidFill>
              <a:latin typeface="Varela Round"/>
              <a:ea typeface="Varela Round"/>
              <a:cs typeface="Varela Round"/>
              <a:sym typeface="Varela Round"/>
            </a:endParaRPr>
          </a:p>
          <a:p>
            <a:pPr marL="0" lvl="0" indent="0" algn="l" rtl="0">
              <a:spcBef>
                <a:spcPts val="0"/>
              </a:spcBef>
              <a:spcAft>
                <a:spcPts val="0"/>
              </a:spcAft>
              <a:buClr>
                <a:schemeClr val="dk1"/>
              </a:buClr>
              <a:buSzPts val="1100"/>
              <a:buFont typeface="Arial"/>
              <a:buNone/>
            </a:pPr>
            <a:r>
              <a:rPr lang="en-GB">
                <a:solidFill>
                  <a:schemeClr val="lt1"/>
                </a:solidFill>
                <a:latin typeface="Varela Round"/>
                <a:ea typeface="Varela Round"/>
                <a:cs typeface="Varela Round"/>
                <a:sym typeface="Varela Round"/>
              </a:rPr>
              <a:t>Sydney Catholic Schools</a:t>
            </a:r>
            <a:endParaRPr>
              <a:solidFill>
                <a:schemeClr val="lt1"/>
              </a:solidFill>
              <a:latin typeface="Varela Round"/>
              <a:ea typeface="Varela Round"/>
              <a:cs typeface="Varela Round"/>
              <a:sym typeface="Varela Round"/>
            </a:endParaRPr>
          </a:p>
          <a:p>
            <a:pPr marL="0" lvl="0" indent="0" algn="l" rtl="0">
              <a:spcBef>
                <a:spcPts val="0"/>
              </a:spcBef>
              <a:spcAft>
                <a:spcPts val="0"/>
              </a:spcAft>
              <a:buClr>
                <a:schemeClr val="dk1"/>
              </a:buClr>
              <a:buSzPts val="1100"/>
              <a:buFont typeface="Arial"/>
              <a:buNone/>
            </a:pPr>
            <a:r>
              <a:rPr lang="en-GB">
                <a:solidFill>
                  <a:schemeClr val="lt1"/>
                </a:solidFill>
                <a:latin typeface="Varela Round"/>
                <a:ea typeface="Varela Round"/>
                <a:cs typeface="Varela Round"/>
                <a:sym typeface="Varela Round"/>
              </a:rPr>
              <a:t>Google Certified Educator and Innovator</a:t>
            </a:r>
            <a:endParaRPr>
              <a:solidFill>
                <a:schemeClr val="lt1"/>
              </a:solidFill>
              <a:latin typeface="Varela Round"/>
              <a:ea typeface="Varela Round"/>
              <a:cs typeface="Varela Round"/>
              <a:sym typeface="Varela Round"/>
            </a:endParaRPr>
          </a:p>
          <a:p>
            <a:pPr marL="0" lvl="0" indent="0" algn="l" rtl="0">
              <a:spcBef>
                <a:spcPts val="0"/>
              </a:spcBef>
              <a:spcAft>
                <a:spcPts val="0"/>
              </a:spcAft>
              <a:buClr>
                <a:schemeClr val="dk1"/>
              </a:buClr>
              <a:buSzPts val="1100"/>
              <a:buFont typeface="Arial"/>
              <a:buNone/>
            </a:pPr>
            <a:r>
              <a:rPr lang="en-GB">
                <a:solidFill>
                  <a:schemeClr val="lt1"/>
                </a:solidFill>
                <a:latin typeface="Varela Round"/>
                <a:ea typeface="Varela Round"/>
                <a:cs typeface="Varela Round"/>
                <a:sym typeface="Varela Round"/>
              </a:rPr>
              <a:t>Breakout EDU Authorised Trainer</a:t>
            </a:r>
            <a:endParaRPr>
              <a:solidFill>
                <a:schemeClr val="lt1"/>
              </a:solidFill>
              <a:latin typeface="Varela Round"/>
              <a:ea typeface="Varela Round"/>
              <a:cs typeface="Varela Round"/>
              <a:sym typeface="Varela Round"/>
            </a:endParaRPr>
          </a:p>
          <a:p>
            <a:pPr marL="0" lvl="0" indent="0" algn="l" rtl="0">
              <a:spcBef>
                <a:spcPts val="0"/>
              </a:spcBef>
              <a:spcAft>
                <a:spcPts val="0"/>
              </a:spcAft>
              <a:buClr>
                <a:schemeClr val="dk1"/>
              </a:buClr>
              <a:buSzPts val="1100"/>
              <a:buFont typeface="Arial"/>
              <a:buNone/>
            </a:pPr>
            <a:endParaRPr>
              <a:solidFill>
                <a:schemeClr val="lt1"/>
              </a:solidFill>
              <a:latin typeface="Varela Round"/>
              <a:ea typeface="Varela Round"/>
              <a:cs typeface="Varela Round"/>
              <a:sym typeface="Varela Roun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sp>
        <p:nvSpPr>
          <p:cNvPr id="170" name="Google Shape;170;p33"/>
          <p:cNvSpPr txBox="1"/>
          <p:nvPr/>
        </p:nvSpPr>
        <p:spPr>
          <a:xfrm>
            <a:off x="0" y="1732050"/>
            <a:ext cx="91440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a:solidFill>
                  <a:srgbClr val="FFFFFF"/>
                </a:solidFill>
                <a:latin typeface="Varela Round"/>
                <a:ea typeface="Varela Round"/>
                <a:cs typeface="Varela Round"/>
                <a:sym typeface="Varela Round"/>
              </a:rPr>
              <a:t>boost student engagement, </a:t>
            </a:r>
            <a:endParaRPr sz="3600" b="1">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3600" b="1">
                <a:solidFill>
                  <a:srgbClr val="FFFFFF"/>
                </a:solidFill>
                <a:latin typeface="Varela Round"/>
                <a:ea typeface="Varela Round"/>
                <a:cs typeface="Varela Round"/>
                <a:sym typeface="Varela Round"/>
              </a:rPr>
              <a:t>enthusiasm and confidence</a:t>
            </a:r>
            <a:endParaRPr sz="3600" b="1">
              <a:solidFill>
                <a:srgbClr val="FFFFFF"/>
              </a:solidFill>
              <a:latin typeface="Varela Round"/>
              <a:ea typeface="Varela Round"/>
              <a:cs typeface="Varela Round"/>
              <a:sym typeface="Varela Round"/>
            </a:endParaRPr>
          </a:p>
        </p:txBody>
      </p:sp>
      <p:pic>
        <p:nvPicPr>
          <p:cNvPr id="171" name="Google Shape;171;p33"/>
          <p:cNvPicPr preferRelativeResize="0"/>
          <p:nvPr/>
        </p:nvPicPr>
        <p:blipFill>
          <a:blip r:embed="rId4">
            <a:alphaModFix/>
          </a:blip>
          <a:stretch>
            <a:fillRect/>
          </a:stretch>
        </p:blipFill>
        <p:spPr>
          <a:xfrm rot="1689337">
            <a:off x="-823527" y="404306"/>
            <a:ext cx="1730501" cy="169203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pic>
        <p:nvPicPr>
          <p:cNvPr id="176" name="Google Shape;176;p34"/>
          <p:cNvPicPr preferRelativeResize="0"/>
          <p:nvPr/>
        </p:nvPicPr>
        <p:blipFill>
          <a:blip r:embed="rId4">
            <a:alphaModFix/>
          </a:blip>
          <a:stretch>
            <a:fillRect/>
          </a:stretch>
        </p:blipFill>
        <p:spPr>
          <a:xfrm>
            <a:off x="5176076" y="2015199"/>
            <a:ext cx="1177150" cy="1113108"/>
          </a:xfrm>
          <a:prstGeom prst="rect">
            <a:avLst/>
          </a:prstGeom>
          <a:noFill/>
          <a:ln>
            <a:noFill/>
          </a:ln>
        </p:spPr>
      </p:pic>
      <p:sp>
        <p:nvSpPr>
          <p:cNvPr id="177" name="Google Shape;177;p34"/>
          <p:cNvSpPr txBox="1"/>
          <p:nvPr/>
        </p:nvSpPr>
        <p:spPr>
          <a:xfrm>
            <a:off x="2856450" y="2319750"/>
            <a:ext cx="2253600"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chemeClr val="lt1"/>
                </a:solidFill>
                <a:latin typeface="Varela Round"/>
                <a:ea typeface="Varela Round"/>
                <a:cs typeface="Varela Round"/>
                <a:sym typeface="Varela Round"/>
              </a:rPr>
              <a:t>Tracey Catling</a:t>
            </a:r>
            <a:endParaRPr>
              <a:solidFill>
                <a:srgbClr val="FFFFFF"/>
              </a:solidFill>
              <a:latin typeface="Varela Round"/>
              <a:ea typeface="Varela Round"/>
              <a:cs typeface="Varela Round"/>
              <a:sym typeface="Varela Roun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35"/>
          <p:cNvSpPr txBox="1"/>
          <p:nvPr/>
        </p:nvSpPr>
        <p:spPr>
          <a:xfrm>
            <a:off x="2228925" y="1600500"/>
            <a:ext cx="48420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FF"/>
                </a:solidFill>
                <a:latin typeface="Varela Round"/>
                <a:ea typeface="Varela Round"/>
                <a:cs typeface="Varela Round"/>
                <a:sym typeface="Varela Round"/>
              </a:rPr>
              <a:t>Reluctant Writers</a:t>
            </a:r>
            <a:endParaRPr sz="3600">
              <a:solidFill>
                <a:srgbClr val="FFFFFF"/>
              </a:solidFill>
              <a:latin typeface="Varela Round"/>
              <a:ea typeface="Varela Round"/>
              <a:cs typeface="Varela Round"/>
              <a:sym typeface="Varela Roun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sp>
        <p:nvSpPr>
          <p:cNvPr id="187" name="Google Shape;187;p36"/>
          <p:cNvSpPr txBox="1"/>
          <p:nvPr/>
        </p:nvSpPr>
        <p:spPr>
          <a:xfrm>
            <a:off x="1407800" y="1732050"/>
            <a:ext cx="64722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FF"/>
                </a:solidFill>
                <a:latin typeface="Varela Round"/>
                <a:ea typeface="Varela Round"/>
                <a:cs typeface="Varela Round"/>
                <a:sym typeface="Varela Round"/>
              </a:rPr>
              <a:t>Relationships are key!</a:t>
            </a:r>
            <a:endParaRPr sz="3600">
              <a:solidFill>
                <a:srgbClr val="FFFFFF"/>
              </a:solidFill>
              <a:latin typeface="Varela Round"/>
              <a:ea typeface="Varela Round"/>
              <a:cs typeface="Varela Round"/>
              <a:sym typeface="Varela Round"/>
            </a:endParaRPr>
          </a:p>
          <a:p>
            <a:pPr marL="0" lvl="0" indent="0" algn="l" rtl="0">
              <a:spcBef>
                <a:spcPts val="0"/>
              </a:spcBef>
              <a:spcAft>
                <a:spcPts val="0"/>
              </a:spcAft>
              <a:buNone/>
            </a:pPr>
            <a:endParaRPr sz="3600">
              <a:solidFill>
                <a:srgbClr val="FFFFFF"/>
              </a:solidFill>
              <a:latin typeface="Varela Round"/>
              <a:ea typeface="Varela Round"/>
              <a:cs typeface="Varela Round"/>
              <a:sym typeface="Varela Roun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1"/>
        <p:cNvGrpSpPr/>
        <p:nvPr/>
      </p:nvGrpSpPr>
      <p:grpSpPr>
        <a:xfrm>
          <a:off x="0" y="0"/>
          <a:ext cx="0" cy="0"/>
          <a:chOff x="0" y="0"/>
          <a:chExt cx="0" cy="0"/>
        </a:xfrm>
      </p:grpSpPr>
      <p:sp>
        <p:nvSpPr>
          <p:cNvPr id="192" name="Google Shape;192;p37"/>
          <p:cNvSpPr txBox="1"/>
          <p:nvPr/>
        </p:nvSpPr>
        <p:spPr>
          <a:xfrm>
            <a:off x="1407800" y="388050"/>
            <a:ext cx="6472200" cy="4393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a:solidFill>
                  <a:srgbClr val="FFFFFF"/>
                </a:solidFill>
                <a:latin typeface="Varela Round"/>
                <a:ea typeface="Varela Round"/>
                <a:cs typeface="Varela Round"/>
                <a:sym typeface="Varela Round"/>
              </a:rPr>
              <a:t>When a student knows you know them and how they learn, they engage, feel</a:t>
            </a:r>
            <a:endParaRPr sz="2400">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2400">
                <a:solidFill>
                  <a:srgbClr val="FFFFFF"/>
                </a:solidFill>
                <a:latin typeface="Varela Round"/>
                <a:ea typeface="Varela Round"/>
                <a:cs typeface="Varela Round"/>
                <a:sym typeface="Varela Round"/>
              </a:rPr>
              <a:t>safe and respond to learning. </a:t>
            </a:r>
            <a:endParaRPr sz="2400">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2400">
              <a:solidFill>
                <a:srgbClr val="FFFFFF"/>
              </a:solidFill>
              <a:latin typeface="Varela Round"/>
              <a:ea typeface="Varela Round"/>
              <a:cs typeface="Varela Round"/>
              <a:sym typeface="Varela Round"/>
            </a:endParaRPr>
          </a:p>
          <a:p>
            <a:pPr marL="0" lvl="0" indent="0" algn="ctr" rtl="0">
              <a:spcBef>
                <a:spcPts val="0"/>
              </a:spcBef>
              <a:spcAft>
                <a:spcPts val="0"/>
              </a:spcAft>
              <a:buClr>
                <a:schemeClr val="dk1"/>
              </a:buClr>
              <a:buSzPts val="1100"/>
              <a:buFont typeface="Arial"/>
              <a:buNone/>
            </a:pPr>
            <a:r>
              <a:rPr lang="en-GB" sz="2400">
                <a:solidFill>
                  <a:srgbClr val="FFFFFF"/>
                </a:solidFill>
                <a:latin typeface="Varela Round"/>
                <a:ea typeface="Varela Round"/>
                <a:cs typeface="Varela Round"/>
                <a:sym typeface="Varela Round"/>
              </a:rPr>
              <a:t>Edtech allows students to choose to learn how they prefer, and gives them the confidence to extend themselves.</a:t>
            </a:r>
            <a:endParaRPr sz="2400">
              <a:solidFill>
                <a:srgbClr val="FFFFFF"/>
              </a:solidFill>
              <a:latin typeface="Varela Round"/>
              <a:ea typeface="Varela Round"/>
              <a:cs typeface="Varela Round"/>
              <a:sym typeface="Varela Round"/>
            </a:endParaRPr>
          </a:p>
          <a:p>
            <a:pPr marL="0" lvl="0" indent="0" algn="l" rtl="0">
              <a:spcBef>
                <a:spcPts val="0"/>
              </a:spcBef>
              <a:spcAft>
                <a:spcPts val="0"/>
              </a:spcAft>
              <a:buNone/>
            </a:pPr>
            <a:endParaRPr sz="2400">
              <a:solidFill>
                <a:srgbClr val="FFFFFF"/>
              </a:solidFill>
              <a:latin typeface="Varela Round"/>
              <a:ea typeface="Varela Round"/>
              <a:cs typeface="Varela Round"/>
              <a:sym typeface="Varela Roun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197" name="Google Shape;197;p38"/>
          <p:cNvSpPr txBox="1"/>
          <p:nvPr/>
        </p:nvSpPr>
        <p:spPr>
          <a:xfrm>
            <a:off x="408025" y="159450"/>
            <a:ext cx="8366400" cy="237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a:solidFill>
                  <a:srgbClr val="FFFFFF"/>
                </a:solidFill>
                <a:latin typeface="Varela Round"/>
                <a:ea typeface="Varela Round"/>
                <a:cs typeface="Varela Round"/>
                <a:sym typeface="Varela Round"/>
              </a:rPr>
              <a:t>Take the benefits of text-to-speech with Read&amp;Write for example -</a:t>
            </a:r>
            <a:endParaRPr sz="2400">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2400">
                <a:solidFill>
                  <a:srgbClr val="FFFFFF"/>
                </a:solidFill>
                <a:latin typeface="Varela Round"/>
                <a:ea typeface="Varela Round"/>
                <a:cs typeface="Varela Round"/>
                <a:sym typeface="Varela Round"/>
              </a:rPr>
              <a:t>My students love this feature to help them with spotting their mistakes.</a:t>
            </a:r>
            <a:endParaRPr sz="2400">
              <a:solidFill>
                <a:srgbClr val="FFFFFF"/>
              </a:solidFill>
              <a:latin typeface="Varela Round"/>
              <a:ea typeface="Varela Round"/>
              <a:cs typeface="Varela Round"/>
              <a:sym typeface="Varela Round"/>
            </a:endParaRPr>
          </a:p>
          <a:p>
            <a:pPr marL="0" lvl="0" indent="0" algn="l" rtl="0">
              <a:spcBef>
                <a:spcPts val="0"/>
              </a:spcBef>
              <a:spcAft>
                <a:spcPts val="0"/>
              </a:spcAft>
              <a:buNone/>
            </a:pPr>
            <a:endParaRPr sz="2400">
              <a:solidFill>
                <a:srgbClr val="FFFFFF"/>
              </a:solidFill>
              <a:latin typeface="Varela Round"/>
              <a:ea typeface="Varela Round"/>
              <a:cs typeface="Varela Round"/>
              <a:sym typeface="Varela Round"/>
            </a:endParaRPr>
          </a:p>
        </p:txBody>
      </p:sp>
      <p:sp>
        <p:nvSpPr>
          <p:cNvPr id="198" name="Google Shape;198;p38"/>
          <p:cNvSpPr/>
          <p:nvPr/>
        </p:nvSpPr>
        <p:spPr>
          <a:xfrm rot="-433376">
            <a:off x="707431" y="2180471"/>
            <a:ext cx="4528738" cy="2476357"/>
          </a:xfrm>
          <a:prstGeom prst="roundRect">
            <a:avLst>
              <a:gd name="adj" fmla="val 16667"/>
            </a:avLst>
          </a:prstGeom>
          <a:solidFill>
            <a:srgbClr val="FFFFFF"/>
          </a:solidFill>
          <a:ln w="9525" cap="flat" cmpd="sng">
            <a:solidFill>
              <a:srgbClr val="000000"/>
            </a:solidFill>
            <a:prstDash val="solid"/>
            <a:round/>
            <a:headEnd type="none" w="sm" len="sm"/>
            <a:tailEnd type="none" w="sm" len="sm"/>
          </a:ln>
          <a:effectLst>
            <a:outerShdw blurRad="57150" dist="152400" dir="27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sz="1600">
                <a:latin typeface="Caveat"/>
                <a:ea typeface="Caveat"/>
                <a:cs typeface="Caveat"/>
                <a:sym typeface="Caveat"/>
              </a:rPr>
              <a:t>I think our method of writing is helping me to become a better writer for multiple reasons. Swapping books with a partner and listening to Read and Write helped me to hear it from another perspective, and the partner gave me constructional feedback. Drafting and editing let me make those changes and to elaborate, and publishing told me that this was the final piece, and I was happy with it. Also, marking my own rubric gave me my own opinion and I tried to make it as honest as possible! - A.S.</a:t>
            </a:r>
            <a:endParaRPr sz="1600">
              <a:latin typeface="Caveat"/>
              <a:ea typeface="Caveat"/>
              <a:cs typeface="Caveat"/>
              <a:sym typeface="Caveat"/>
            </a:endParaRPr>
          </a:p>
        </p:txBody>
      </p:sp>
      <p:sp>
        <p:nvSpPr>
          <p:cNvPr id="199" name="Google Shape;199;p38"/>
          <p:cNvSpPr/>
          <p:nvPr/>
        </p:nvSpPr>
        <p:spPr>
          <a:xfrm rot="691420">
            <a:off x="5289611" y="2210986"/>
            <a:ext cx="3043959" cy="2429778"/>
          </a:xfrm>
          <a:prstGeom prst="roundRect">
            <a:avLst>
              <a:gd name="adj" fmla="val 16667"/>
            </a:avLst>
          </a:prstGeom>
          <a:solidFill>
            <a:srgbClr val="FFFFFF"/>
          </a:solidFill>
          <a:ln w="9525" cap="flat" cmpd="sng">
            <a:solidFill>
              <a:srgbClr val="000000"/>
            </a:solidFill>
            <a:prstDash val="solid"/>
            <a:round/>
            <a:headEnd type="none" w="sm" len="sm"/>
            <a:tailEnd type="none" w="sm" len="sm"/>
          </a:ln>
          <a:effectLst>
            <a:outerShdw blurRad="57150" dist="152400" dir="27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GB" sz="2200">
                <a:latin typeface="Dancing Script"/>
                <a:ea typeface="Dancing Script"/>
                <a:cs typeface="Dancing Script"/>
                <a:sym typeface="Dancing Script"/>
              </a:rPr>
              <a:t>I think listening to my writing helped because somethings that I read in my head made sense, but really they were just a collection of random words. - O.S.</a:t>
            </a:r>
            <a:endParaRPr sz="2200">
              <a:latin typeface="Dancing Script"/>
              <a:ea typeface="Dancing Script"/>
              <a:cs typeface="Dancing Script"/>
              <a:sym typeface="Dancing Scrip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pic>
        <p:nvPicPr>
          <p:cNvPr id="204" name="Google Shape;204;p39"/>
          <p:cNvPicPr preferRelativeResize="0"/>
          <p:nvPr/>
        </p:nvPicPr>
        <p:blipFill>
          <a:blip r:embed="rId4">
            <a:alphaModFix/>
          </a:blip>
          <a:stretch>
            <a:fillRect/>
          </a:stretch>
        </p:blipFill>
        <p:spPr>
          <a:xfrm>
            <a:off x="5136275" y="2020975"/>
            <a:ext cx="1216950" cy="1145950"/>
          </a:xfrm>
          <a:prstGeom prst="rect">
            <a:avLst/>
          </a:prstGeom>
          <a:noFill/>
          <a:ln>
            <a:noFill/>
          </a:ln>
        </p:spPr>
      </p:pic>
      <p:sp>
        <p:nvSpPr>
          <p:cNvPr id="205" name="Google Shape;205;p39"/>
          <p:cNvSpPr txBox="1"/>
          <p:nvPr/>
        </p:nvSpPr>
        <p:spPr>
          <a:xfrm>
            <a:off x="2856450" y="2319750"/>
            <a:ext cx="2181600"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FFFFFF"/>
                </a:solidFill>
                <a:latin typeface="Varela Round"/>
                <a:ea typeface="Varela Round"/>
                <a:cs typeface="Varela Round"/>
                <a:sym typeface="Varela Round"/>
              </a:rPr>
              <a:t>Nick Brierley</a:t>
            </a:r>
            <a:endParaRPr>
              <a:solidFill>
                <a:srgbClr val="FFFFFF"/>
              </a:solidFill>
              <a:latin typeface="Varela Round"/>
              <a:ea typeface="Varela Round"/>
              <a:cs typeface="Varela Round"/>
              <a:sym typeface="Varela Roun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9"/>
        <p:cNvGrpSpPr/>
        <p:nvPr/>
      </p:nvGrpSpPr>
      <p:grpSpPr>
        <a:xfrm>
          <a:off x="0" y="0"/>
          <a:ext cx="0" cy="0"/>
          <a:chOff x="0" y="0"/>
          <a:chExt cx="0" cy="0"/>
        </a:xfrm>
      </p:grpSpPr>
      <p:sp>
        <p:nvSpPr>
          <p:cNvPr id="210" name="Google Shape;210;p40"/>
          <p:cNvSpPr txBox="1"/>
          <p:nvPr/>
        </p:nvSpPr>
        <p:spPr>
          <a:xfrm>
            <a:off x="2643300" y="413200"/>
            <a:ext cx="3857400" cy="109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i="1">
                <a:solidFill>
                  <a:srgbClr val="FFFFFF"/>
                </a:solidFill>
                <a:latin typeface="Varela Round"/>
                <a:ea typeface="Varela Round"/>
                <a:cs typeface="Varela Round"/>
                <a:sym typeface="Varela Round"/>
              </a:rPr>
              <a:t>“School”</a:t>
            </a:r>
            <a:endParaRPr sz="3600" i="1">
              <a:solidFill>
                <a:srgbClr val="FFFFFF"/>
              </a:solidFill>
              <a:latin typeface="Varela Round"/>
              <a:ea typeface="Varela Round"/>
              <a:cs typeface="Varela Round"/>
              <a:sym typeface="Varela Round"/>
            </a:endParaRPr>
          </a:p>
        </p:txBody>
      </p:sp>
      <p:pic>
        <p:nvPicPr>
          <p:cNvPr id="211" name="Google Shape;211;p40"/>
          <p:cNvPicPr preferRelativeResize="0"/>
          <p:nvPr/>
        </p:nvPicPr>
        <p:blipFill>
          <a:blip r:embed="rId4">
            <a:alphaModFix/>
          </a:blip>
          <a:stretch>
            <a:fillRect/>
          </a:stretch>
        </p:blipFill>
        <p:spPr>
          <a:xfrm>
            <a:off x="2122673" y="1631851"/>
            <a:ext cx="4898650" cy="27554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pic>
        <p:nvPicPr>
          <p:cNvPr id="216" name="Google Shape;216;p41"/>
          <p:cNvPicPr preferRelativeResize="0"/>
          <p:nvPr/>
        </p:nvPicPr>
        <p:blipFill>
          <a:blip r:embed="rId4">
            <a:alphaModFix/>
          </a:blip>
          <a:stretch>
            <a:fillRect/>
          </a:stretch>
        </p:blipFill>
        <p:spPr>
          <a:xfrm>
            <a:off x="1130325" y="1199875"/>
            <a:ext cx="2743750" cy="2743750"/>
          </a:xfrm>
          <a:prstGeom prst="rect">
            <a:avLst/>
          </a:prstGeom>
          <a:noFill/>
          <a:ln>
            <a:noFill/>
          </a:ln>
        </p:spPr>
      </p:pic>
      <p:pic>
        <p:nvPicPr>
          <p:cNvPr id="217" name="Google Shape;217;p41"/>
          <p:cNvPicPr preferRelativeResize="0"/>
          <p:nvPr/>
        </p:nvPicPr>
        <p:blipFill>
          <a:blip r:embed="rId5">
            <a:alphaModFix/>
          </a:blip>
          <a:stretch>
            <a:fillRect/>
          </a:stretch>
        </p:blipFill>
        <p:spPr>
          <a:xfrm>
            <a:off x="4278300" y="1364875"/>
            <a:ext cx="3857598" cy="2413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sp>
        <p:nvSpPr>
          <p:cNvPr id="222" name="Google Shape;222;p42"/>
          <p:cNvSpPr txBox="1"/>
          <p:nvPr/>
        </p:nvSpPr>
        <p:spPr>
          <a:xfrm>
            <a:off x="1603500" y="1732050"/>
            <a:ext cx="59370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Varela Round"/>
                <a:ea typeface="Varela Round"/>
                <a:cs typeface="Varela Round"/>
                <a:sym typeface="Varela Round"/>
              </a:rPr>
              <a:t>Key Values:</a:t>
            </a:r>
            <a:endParaRPr sz="4800">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Independence</a:t>
            </a:r>
            <a:endParaRPr sz="4800" b="1">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Self reliance</a:t>
            </a:r>
            <a:endParaRPr sz="4800" b="1">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1000">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800">
                <a:solidFill>
                  <a:srgbClr val="FFFFFF"/>
                </a:solidFill>
                <a:latin typeface="Varela Round"/>
                <a:ea typeface="Varela Round"/>
                <a:cs typeface="Varela Round"/>
                <a:sym typeface="Varela Round"/>
              </a:rPr>
              <a:t>How?</a:t>
            </a:r>
            <a:endParaRPr sz="4800">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Personalisation</a:t>
            </a:r>
            <a:endParaRPr sz="4800" b="1">
              <a:solidFill>
                <a:srgbClr val="FFFFFF"/>
              </a:solidFill>
              <a:latin typeface="Varela Round"/>
              <a:ea typeface="Varela Round"/>
              <a:cs typeface="Varela Round"/>
              <a:sym typeface="Varela Rou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
        <p:cNvGrpSpPr/>
        <p:nvPr/>
      </p:nvGrpSpPr>
      <p:grpSpPr>
        <a:xfrm>
          <a:off x="0" y="0"/>
          <a:ext cx="0" cy="0"/>
          <a:chOff x="0" y="0"/>
          <a:chExt cx="0" cy="0"/>
        </a:xfrm>
      </p:grpSpPr>
      <p:sp>
        <p:nvSpPr>
          <p:cNvPr id="74" name="Google Shape;74;p16"/>
          <p:cNvSpPr txBox="1"/>
          <p:nvPr/>
        </p:nvSpPr>
        <p:spPr>
          <a:xfrm>
            <a:off x="0" y="989800"/>
            <a:ext cx="9144000" cy="290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FF"/>
                </a:solidFill>
                <a:latin typeface="Varela Round"/>
                <a:ea typeface="Varela Round"/>
                <a:cs typeface="Varela Round"/>
                <a:sym typeface="Varela Round"/>
              </a:rPr>
              <a:t>What is personalised learning?</a:t>
            </a:r>
            <a:endParaRPr sz="3600">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2400">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2400">
                <a:solidFill>
                  <a:srgbClr val="FFFFFF"/>
                </a:solidFill>
                <a:latin typeface="Varela Round"/>
                <a:ea typeface="Varela Round"/>
                <a:cs typeface="Varela Round"/>
                <a:sym typeface="Varela Round"/>
              </a:rPr>
              <a:t>Tailoring learning for each student’s strengths, needs and interests–including enabling student voice and choice in what, how, when and where they learn–to provide flexibility and supports to ensure mastery of the highest standards possible.</a:t>
            </a:r>
            <a:endParaRPr sz="2400">
              <a:solidFill>
                <a:srgbClr val="FFFFFF"/>
              </a:solidFill>
              <a:latin typeface="Varela Round"/>
              <a:ea typeface="Varela Round"/>
              <a:cs typeface="Varela Round"/>
              <a:sym typeface="Varela Round"/>
            </a:endParaRPr>
          </a:p>
        </p:txBody>
      </p:sp>
      <p:sp>
        <p:nvSpPr>
          <p:cNvPr id="75" name="Google Shape;75;p16"/>
          <p:cNvSpPr txBox="1"/>
          <p:nvPr/>
        </p:nvSpPr>
        <p:spPr>
          <a:xfrm>
            <a:off x="2300250" y="4704125"/>
            <a:ext cx="4543500" cy="30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800">
                <a:solidFill>
                  <a:srgbClr val="FFFFFF"/>
                </a:solidFill>
                <a:latin typeface="Varela Round"/>
                <a:ea typeface="Varela Round"/>
                <a:cs typeface="Varela Round"/>
                <a:sym typeface="Varela Round"/>
              </a:rPr>
              <a:t>https://www.inacol.org/news/what-is-personalized-learning/</a:t>
            </a:r>
            <a:endParaRPr sz="800">
              <a:solidFill>
                <a:srgbClr val="FFFFFF"/>
              </a:solidFill>
              <a:latin typeface="Varela Round"/>
              <a:ea typeface="Varela Round"/>
              <a:cs typeface="Varela Round"/>
              <a:sym typeface="Varela Roun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sp>
        <p:nvSpPr>
          <p:cNvPr id="227" name="Google Shape;227;p43"/>
          <p:cNvSpPr txBox="1"/>
          <p:nvPr/>
        </p:nvSpPr>
        <p:spPr>
          <a:xfrm>
            <a:off x="1022700" y="1628600"/>
            <a:ext cx="70986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Varela Round"/>
                <a:ea typeface="Varela Round"/>
                <a:cs typeface="Varela Round"/>
                <a:sym typeface="Varela Round"/>
              </a:rPr>
              <a:t>Personalisation.. How? </a:t>
            </a:r>
            <a:endParaRPr sz="4800">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Access to information</a:t>
            </a:r>
            <a:endParaRPr sz="4800" b="1">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Access to tools</a:t>
            </a:r>
            <a:endParaRPr sz="4800" b="1">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a:t>
            </a:r>
            <a:endParaRPr sz="4800" b="1">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ACCESS TO LEARNING </a:t>
            </a:r>
            <a:endParaRPr sz="4800" b="1">
              <a:solidFill>
                <a:srgbClr val="FFFFFF"/>
              </a:solidFill>
              <a:latin typeface="Varela Round"/>
              <a:ea typeface="Varela Round"/>
              <a:cs typeface="Varela Round"/>
              <a:sym typeface="Varela Roun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sp>
        <p:nvSpPr>
          <p:cNvPr id="232" name="Google Shape;232;p44"/>
          <p:cNvSpPr txBox="1"/>
          <p:nvPr/>
        </p:nvSpPr>
        <p:spPr>
          <a:xfrm>
            <a:off x="1022700" y="1628600"/>
            <a:ext cx="70986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Varela Round"/>
                <a:ea typeface="Varela Round"/>
                <a:cs typeface="Varela Round"/>
                <a:sym typeface="Varela Round"/>
              </a:rPr>
              <a:t>Engagement.. How? </a:t>
            </a:r>
            <a:endParaRPr sz="4800">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Quality Teaching and Learning</a:t>
            </a:r>
            <a:endParaRPr sz="4800" b="1">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3000" b="1" i="1">
                <a:solidFill>
                  <a:srgbClr val="FFFFFF"/>
                </a:solidFill>
                <a:latin typeface="Varela Round"/>
                <a:ea typeface="Varela Round"/>
                <a:cs typeface="Varela Round"/>
                <a:sym typeface="Varela Round"/>
              </a:rPr>
              <a:t>(That naturally embeds technology!)</a:t>
            </a:r>
            <a:endParaRPr sz="3000" b="1" i="1">
              <a:solidFill>
                <a:srgbClr val="FFFFFF"/>
              </a:solidFill>
              <a:latin typeface="Varela Round"/>
              <a:ea typeface="Varela Round"/>
              <a:cs typeface="Varela Round"/>
              <a:sym typeface="Varela Roun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6"/>
        <p:cNvGrpSpPr/>
        <p:nvPr/>
      </p:nvGrpSpPr>
      <p:grpSpPr>
        <a:xfrm>
          <a:off x="0" y="0"/>
          <a:ext cx="0" cy="0"/>
          <a:chOff x="0" y="0"/>
          <a:chExt cx="0" cy="0"/>
        </a:xfrm>
      </p:grpSpPr>
      <p:sp>
        <p:nvSpPr>
          <p:cNvPr id="237" name="Google Shape;237;p45"/>
          <p:cNvSpPr txBox="1"/>
          <p:nvPr/>
        </p:nvSpPr>
        <p:spPr>
          <a:xfrm>
            <a:off x="1022700" y="1628600"/>
            <a:ext cx="70986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Varela Round"/>
                <a:ea typeface="Varela Round"/>
                <a:cs typeface="Varela Round"/>
                <a:sym typeface="Varela Round"/>
              </a:rPr>
              <a:t>Engagement.. What? </a:t>
            </a:r>
            <a:endParaRPr sz="4800">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Blended T&amp;L:</a:t>
            </a:r>
            <a:endParaRPr sz="4800" b="1">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4800" b="1">
                <a:solidFill>
                  <a:srgbClr val="FFFFFF"/>
                </a:solidFill>
                <a:latin typeface="Varela Round"/>
                <a:ea typeface="Varela Round"/>
                <a:cs typeface="Varela Round"/>
                <a:sym typeface="Varela Round"/>
              </a:rPr>
              <a:t>Explicit Teaching &amp; Inquiry Learning</a:t>
            </a:r>
            <a:endParaRPr sz="4800" b="1">
              <a:solidFill>
                <a:srgbClr val="FFFFFF"/>
              </a:solidFill>
              <a:latin typeface="Varela Round"/>
              <a:ea typeface="Varela Round"/>
              <a:cs typeface="Varela Round"/>
              <a:sym typeface="Varela Roun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
        <p:nvSpPr>
          <p:cNvPr id="242" name="Google Shape;242;p46"/>
          <p:cNvSpPr txBox="1"/>
          <p:nvPr/>
        </p:nvSpPr>
        <p:spPr>
          <a:xfrm>
            <a:off x="0" y="1732050"/>
            <a:ext cx="9144000" cy="1679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600" b="1">
                <a:solidFill>
                  <a:srgbClr val="FFFFFF"/>
                </a:solidFill>
                <a:latin typeface="Varela Round"/>
                <a:ea typeface="Varela Round"/>
                <a:cs typeface="Varela Round"/>
                <a:sym typeface="Varela Round"/>
              </a:rPr>
              <a:t>features of edtech tools</a:t>
            </a:r>
            <a:r>
              <a:rPr lang="en-GB" sz="2400">
                <a:solidFill>
                  <a:srgbClr val="FFFFFF"/>
                </a:solidFill>
                <a:latin typeface="Varela Round"/>
                <a:ea typeface="Varela Round"/>
                <a:cs typeface="Varela Round"/>
                <a:sym typeface="Varela Round"/>
              </a:rPr>
              <a:t> </a:t>
            </a:r>
            <a:endParaRPr sz="2400">
              <a:solidFill>
                <a:srgbClr val="FFFFFF"/>
              </a:solidFill>
              <a:latin typeface="Varela Round"/>
              <a:ea typeface="Varela Round"/>
              <a:cs typeface="Varela Round"/>
              <a:sym typeface="Varela Round"/>
            </a:endParaRPr>
          </a:p>
          <a:p>
            <a:pPr marL="0" lvl="0" indent="0" algn="ctr" rtl="0">
              <a:lnSpc>
                <a:spcPct val="115000"/>
              </a:lnSpc>
              <a:spcBef>
                <a:spcPts val="0"/>
              </a:spcBef>
              <a:spcAft>
                <a:spcPts val="0"/>
              </a:spcAft>
              <a:buNone/>
            </a:pPr>
            <a:r>
              <a:rPr lang="en-GB" sz="2400">
                <a:solidFill>
                  <a:srgbClr val="FFFFFF"/>
                </a:solidFill>
                <a:latin typeface="Varela Round"/>
                <a:ea typeface="Varela Round"/>
                <a:cs typeface="Varela Round"/>
                <a:sym typeface="Varela Round"/>
              </a:rPr>
              <a:t>enable student voice and choice in the classroom </a:t>
            </a:r>
            <a:endParaRPr sz="2400">
              <a:solidFill>
                <a:srgbClr val="FFFFFF"/>
              </a:solidFill>
              <a:latin typeface="Varela Round"/>
              <a:ea typeface="Varela Round"/>
              <a:cs typeface="Varela Round"/>
              <a:sym typeface="Varela Round"/>
            </a:endParaRPr>
          </a:p>
          <a:p>
            <a:pPr marL="0" lvl="0" indent="0" algn="ctr" rtl="0">
              <a:lnSpc>
                <a:spcPct val="115000"/>
              </a:lnSpc>
              <a:spcBef>
                <a:spcPts val="0"/>
              </a:spcBef>
              <a:spcAft>
                <a:spcPts val="0"/>
              </a:spcAft>
              <a:buNone/>
            </a:pPr>
            <a:r>
              <a:rPr lang="en-GB" sz="2400">
                <a:solidFill>
                  <a:srgbClr val="FFFFFF"/>
                </a:solidFill>
                <a:latin typeface="Varela Round"/>
                <a:ea typeface="Varela Round"/>
                <a:cs typeface="Varela Round"/>
                <a:sym typeface="Varela Round"/>
              </a:rPr>
              <a:t>actively motivate and encourage inspiring learners</a:t>
            </a:r>
            <a:endParaRPr sz="2400">
              <a:solidFill>
                <a:srgbClr val="FFFFFF"/>
              </a:solidFill>
              <a:latin typeface="Varela Round"/>
              <a:ea typeface="Varela Round"/>
              <a:cs typeface="Varela Round"/>
              <a:sym typeface="Varela Round"/>
            </a:endParaRPr>
          </a:p>
          <a:p>
            <a:pPr marL="0" lvl="0" indent="0" algn="ctr" rtl="0">
              <a:lnSpc>
                <a:spcPct val="115000"/>
              </a:lnSpc>
              <a:spcBef>
                <a:spcPts val="0"/>
              </a:spcBef>
              <a:spcAft>
                <a:spcPts val="0"/>
              </a:spcAft>
              <a:buNone/>
            </a:pPr>
            <a:r>
              <a:rPr lang="en-GB" sz="2400">
                <a:solidFill>
                  <a:srgbClr val="FFFFFF"/>
                </a:solidFill>
                <a:latin typeface="Varela Round"/>
                <a:ea typeface="Varela Round"/>
                <a:cs typeface="Varela Round"/>
                <a:sym typeface="Varela Round"/>
              </a:rPr>
              <a:t>enable more productive and efficient teaching and learning</a:t>
            </a:r>
            <a:endParaRPr sz="2400">
              <a:solidFill>
                <a:srgbClr val="FFFFFF"/>
              </a:solidFill>
              <a:latin typeface="Varela Round"/>
              <a:ea typeface="Varela Round"/>
              <a:cs typeface="Varela Round"/>
              <a:sym typeface="Varela Round"/>
            </a:endParaRPr>
          </a:p>
        </p:txBody>
      </p:sp>
      <p:pic>
        <p:nvPicPr>
          <p:cNvPr id="243" name="Google Shape;243;p46"/>
          <p:cNvPicPr preferRelativeResize="0"/>
          <p:nvPr/>
        </p:nvPicPr>
        <p:blipFill>
          <a:blip r:embed="rId4">
            <a:alphaModFix/>
          </a:blip>
          <a:stretch>
            <a:fillRect/>
          </a:stretch>
        </p:blipFill>
        <p:spPr>
          <a:xfrm rot="1689337">
            <a:off x="-823527" y="404306"/>
            <a:ext cx="1730501" cy="169203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pic>
        <p:nvPicPr>
          <p:cNvPr id="248" name="Google Shape;248;p47"/>
          <p:cNvPicPr preferRelativeResize="0"/>
          <p:nvPr/>
        </p:nvPicPr>
        <p:blipFill>
          <a:blip r:embed="rId4">
            <a:alphaModFix/>
          </a:blip>
          <a:stretch>
            <a:fillRect/>
          </a:stretch>
        </p:blipFill>
        <p:spPr>
          <a:xfrm>
            <a:off x="5136275" y="2020975"/>
            <a:ext cx="1216950" cy="1145950"/>
          </a:xfrm>
          <a:prstGeom prst="rect">
            <a:avLst/>
          </a:prstGeom>
          <a:noFill/>
          <a:ln>
            <a:noFill/>
          </a:ln>
        </p:spPr>
      </p:pic>
      <p:sp>
        <p:nvSpPr>
          <p:cNvPr id="249" name="Google Shape;249;p47"/>
          <p:cNvSpPr txBox="1"/>
          <p:nvPr/>
        </p:nvSpPr>
        <p:spPr>
          <a:xfrm>
            <a:off x="2856450" y="2319750"/>
            <a:ext cx="2181600"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FFFFFF"/>
                </a:solidFill>
                <a:latin typeface="Varela Round"/>
                <a:ea typeface="Varela Round"/>
                <a:cs typeface="Varela Round"/>
                <a:sym typeface="Varela Round"/>
              </a:rPr>
              <a:t>Nick Brierley</a:t>
            </a:r>
            <a:endParaRPr>
              <a:solidFill>
                <a:srgbClr val="FFFFFF"/>
              </a:solidFill>
              <a:latin typeface="Varela Round"/>
              <a:ea typeface="Varela Round"/>
              <a:cs typeface="Varela Round"/>
              <a:sym typeface="Varela Roun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4" name="Google Shape;254;p48"/>
          <p:cNvSpPr txBox="1"/>
          <p:nvPr/>
        </p:nvSpPr>
        <p:spPr>
          <a:xfrm>
            <a:off x="1740150" y="1732050"/>
            <a:ext cx="56637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a:solidFill>
                  <a:srgbClr val="FFFFFF"/>
                </a:solidFill>
                <a:latin typeface="Varela Round"/>
                <a:ea typeface="Varela Round"/>
                <a:cs typeface="Varela Round"/>
                <a:sym typeface="Varela Round"/>
              </a:rPr>
              <a:t>Student Voice</a:t>
            </a:r>
            <a:endParaRPr sz="3600" b="1">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3600" i="1">
                <a:solidFill>
                  <a:srgbClr val="FFFFFF"/>
                </a:solidFill>
                <a:latin typeface="Varela Round"/>
                <a:ea typeface="Varela Round"/>
                <a:cs typeface="Varela Round"/>
                <a:sym typeface="Varela Round"/>
              </a:rPr>
              <a:t>What are we doing?</a:t>
            </a:r>
            <a:endParaRPr sz="3600" i="1">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3600">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3600" b="1">
                <a:solidFill>
                  <a:srgbClr val="FFFFFF"/>
                </a:solidFill>
                <a:latin typeface="Varela Round"/>
                <a:ea typeface="Varela Round"/>
                <a:cs typeface="Varela Round"/>
                <a:sym typeface="Varela Round"/>
              </a:rPr>
              <a:t>Student Choice:</a:t>
            </a:r>
            <a:endParaRPr sz="3600" b="1">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3600" i="1">
                <a:solidFill>
                  <a:srgbClr val="FFFFFF"/>
                </a:solidFill>
                <a:latin typeface="Varela Round"/>
                <a:ea typeface="Varela Round"/>
                <a:cs typeface="Varela Round"/>
                <a:sym typeface="Varela Round"/>
              </a:rPr>
              <a:t>How are we doing that?</a:t>
            </a:r>
            <a:endParaRPr sz="3600" i="1">
              <a:solidFill>
                <a:srgbClr val="FFFFFF"/>
              </a:solidFill>
              <a:latin typeface="Varela Round"/>
              <a:ea typeface="Varela Round"/>
              <a:cs typeface="Varela Round"/>
              <a:sym typeface="Varela Roun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pic>
        <p:nvPicPr>
          <p:cNvPr id="259" name="Google Shape;259;p49"/>
          <p:cNvPicPr preferRelativeResize="0"/>
          <p:nvPr/>
        </p:nvPicPr>
        <p:blipFill rotWithShape="1">
          <a:blip r:embed="rId4">
            <a:alphaModFix/>
          </a:blip>
          <a:srcRect l="16219" t="11450" r="18168" b="8587"/>
          <a:stretch/>
        </p:blipFill>
        <p:spPr>
          <a:xfrm>
            <a:off x="1652325" y="929425"/>
            <a:ext cx="5839325" cy="3284650"/>
          </a:xfrm>
          <a:prstGeom prst="rect">
            <a:avLst/>
          </a:prstGeom>
          <a:noFill/>
          <a:ln>
            <a:noFill/>
          </a:ln>
        </p:spPr>
      </p:pic>
      <p:sp>
        <p:nvSpPr>
          <p:cNvPr id="260" name="Google Shape;260;p49"/>
          <p:cNvSpPr/>
          <p:nvPr/>
        </p:nvSpPr>
        <p:spPr>
          <a:xfrm>
            <a:off x="4269000" y="1137775"/>
            <a:ext cx="686400" cy="978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9"/>
          <p:cNvSpPr/>
          <p:nvPr/>
        </p:nvSpPr>
        <p:spPr>
          <a:xfrm>
            <a:off x="5098400" y="1224350"/>
            <a:ext cx="686400" cy="978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9"/>
          <p:cNvSpPr/>
          <p:nvPr/>
        </p:nvSpPr>
        <p:spPr>
          <a:xfrm>
            <a:off x="5833800" y="1376750"/>
            <a:ext cx="686400" cy="978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9"/>
          <p:cNvSpPr/>
          <p:nvPr/>
        </p:nvSpPr>
        <p:spPr>
          <a:xfrm>
            <a:off x="5833800" y="2977250"/>
            <a:ext cx="686400" cy="978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9"/>
          <p:cNvSpPr/>
          <p:nvPr/>
        </p:nvSpPr>
        <p:spPr>
          <a:xfrm>
            <a:off x="5098400" y="3110800"/>
            <a:ext cx="686400" cy="978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5" name="Google Shape;265;p49"/>
          <p:cNvPicPr preferRelativeResize="0"/>
          <p:nvPr/>
        </p:nvPicPr>
        <p:blipFill>
          <a:blip r:embed="rId5">
            <a:alphaModFix/>
          </a:blip>
          <a:stretch>
            <a:fillRect/>
          </a:stretch>
        </p:blipFill>
        <p:spPr>
          <a:xfrm>
            <a:off x="6347663" y="2252799"/>
            <a:ext cx="1143987" cy="858000"/>
          </a:xfrm>
          <a:prstGeom prst="rect">
            <a:avLst/>
          </a:prstGeom>
          <a:noFill/>
          <a:ln>
            <a:noFill/>
          </a:ln>
        </p:spPr>
      </p:pic>
      <p:sp>
        <p:nvSpPr>
          <p:cNvPr id="266" name="Google Shape;266;p49"/>
          <p:cNvSpPr/>
          <p:nvPr/>
        </p:nvSpPr>
        <p:spPr>
          <a:xfrm>
            <a:off x="6569200" y="2192800"/>
            <a:ext cx="686400" cy="978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0"/>
        <p:cNvGrpSpPr/>
        <p:nvPr/>
      </p:nvGrpSpPr>
      <p:grpSpPr>
        <a:xfrm>
          <a:off x="0" y="0"/>
          <a:ext cx="0" cy="0"/>
          <a:chOff x="0" y="0"/>
          <a:chExt cx="0" cy="0"/>
        </a:xfrm>
      </p:grpSpPr>
      <p:pic>
        <p:nvPicPr>
          <p:cNvPr id="271" name="Google Shape;271;p50"/>
          <p:cNvPicPr preferRelativeResize="0"/>
          <p:nvPr/>
        </p:nvPicPr>
        <p:blipFill>
          <a:blip r:embed="rId4">
            <a:alphaModFix/>
          </a:blip>
          <a:stretch>
            <a:fillRect/>
          </a:stretch>
        </p:blipFill>
        <p:spPr>
          <a:xfrm>
            <a:off x="3137894" y="1773464"/>
            <a:ext cx="2868224" cy="15965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5"/>
        <p:cNvGrpSpPr/>
        <p:nvPr/>
      </p:nvGrpSpPr>
      <p:grpSpPr>
        <a:xfrm>
          <a:off x="0" y="0"/>
          <a:ext cx="0" cy="0"/>
          <a:chOff x="0" y="0"/>
          <a:chExt cx="0" cy="0"/>
        </a:xfrm>
      </p:grpSpPr>
      <p:sp>
        <p:nvSpPr>
          <p:cNvPr id="276" name="Google Shape;276;p51"/>
          <p:cNvSpPr txBox="1"/>
          <p:nvPr/>
        </p:nvSpPr>
        <p:spPr>
          <a:xfrm>
            <a:off x="1740150" y="1732050"/>
            <a:ext cx="56637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b="1">
                <a:solidFill>
                  <a:srgbClr val="FFFFFF"/>
                </a:solidFill>
                <a:latin typeface="Varela Round"/>
                <a:ea typeface="Varela Round"/>
                <a:cs typeface="Varela Round"/>
                <a:sym typeface="Varela Round"/>
              </a:rPr>
              <a:t>Finding new tools for your classroom...</a:t>
            </a:r>
            <a:endParaRPr sz="3600" i="1">
              <a:solidFill>
                <a:srgbClr val="FFFFFF"/>
              </a:solidFill>
              <a:latin typeface="Varela Round"/>
              <a:ea typeface="Varela Round"/>
              <a:cs typeface="Varela Round"/>
              <a:sym typeface="Varela Roun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0"/>
        <p:cNvGrpSpPr/>
        <p:nvPr/>
      </p:nvGrpSpPr>
      <p:grpSpPr>
        <a:xfrm>
          <a:off x="0" y="0"/>
          <a:ext cx="0" cy="0"/>
          <a:chOff x="0" y="0"/>
          <a:chExt cx="0" cy="0"/>
        </a:xfrm>
      </p:grpSpPr>
      <p:sp>
        <p:nvSpPr>
          <p:cNvPr id="281" name="Google Shape;281;p52"/>
          <p:cNvSpPr txBox="1"/>
          <p:nvPr/>
        </p:nvSpPr>
        <p:spPr>
          <a:xfrm>
            <a:off x="1068600" y="1732050"/>
            <a:ext cx="70068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FF"/>
                </a:solidFill>
                <a:latin typeface="Varela Round"/>
                <a:ea typeface="Varela Round"/>
                <a:cs typeface="Varela Round"/>
                <a:sym typeface="Varela Round"/>
              </a:rPr>
              <a:t>How do we motivate students?</a:t>
            </a:r>
            <a:endParaRPr sz="3600">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3600" b="1">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3600" b="1">
                <a:solidFill>
                  <a:srgbClr val="FFFFFF"/>
                </a:solidFill>
                <a:latin typeface="Varela Round"/>
                <a:ea typeface="Varela Round"/>
                <a:cs typeface="Varela Round"/>
                <a:sym typeface="Varela Round"/>
              </a:rPr>
              <a:t>Give them a reason to care..</a:t>
            </a:r>
            <a:endParaRPr sz="3600" b="1">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3600" b="1">
                <a:solidFill>
                  <a:srgbClr val="FFFFFF"/>
                </a:solidFill>
                <a:latin typeface="Varela Round"/>
                <a:ea typeface="Varela Round"/>
                <a:cs typeface="Varela Round"/>
                <a:sym typeface="Varela Round"/>
              </a:rPr>
              <a:t>make it matter!</a:t>
            </a:r>
            <a:endParaRPr sz="3600" b="1">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2400" b="1">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2400" b="1">
                <a:solidFill>
                  <a:srgbClr val="FFFFFF"/>
                </a:solidFill>
                <a:latin typeface="Varela Round"/>
                <a:ea typeface="Varela Round"/>
                <a:cs typeface="Varela Round"/>
                <a:sym typeface="Varela Round"/>
              </a:rPr>
              <a:t>Audience?</a:t>
            </a:r>
            <a:endParaRPr sz="2400" b="1">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2400" b="1">
                <a:solidFill>
                  <a:srgbClr val="FFFFFF"/>
                </a:solidFill>
                <a:latin typeface="Varela Round"/>
                <a:ea typeface="Varela Round"/>
                <a:cs typeface="Varela Round"/>
                <a:sym typeface="Varela Round"/>
              </a:rPr>
              <a:t>Purpose?</a:t>
            </a:r>
            <a:endParaRPr sz="2400" b="1">
              <a:solidFill>
                <a:srgbClr val="FFFFFF"/>
              </a:solidFill>
              <a:latin typeface="Varela Round"/>
              <a:ea typeface="Varela Round"/>
              <a:cs typeface="Varela Round"/>
              <a:sym typeface="Varela Roun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sp>
        <p:nvSpPr>
          <p:cNvPr id="80" name="Google Shape;80;p17"/>
          <p:cNvSpPr txBox="1"/>
          <p:nvPr/>
        </p:nvSpPr>
        <p:spPr>
          <a:xfrm>
            <a:off x="0" y="574025"/>
            <a:ext cx="9144000" cy="106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a:solidFill>
                  <a:srgbClr val="FFFFFF"/>
                </a:solidFill>
                <a:latin typeface="Varela Round"/>
                <a:ea typeface="Varela Round"/>
                <a:cs typeface="Varela Round"/>
                <a:sym typeface="Varela Round"/>
              </a:rPr>
              <a:t>Personalisation vs. Differentiation vs. Individualisation</a:t>
            </a:r>
            <a:endParaRPr sz="2400">
              <a:solidFill>
                <a:srgbClr val="FFFFFF"/>
              </a:solidFill>
              <a:latin typeface="Varela Round"/>
              <a:ea typeface="Varela Round"/>
              <a:cs typeface="Varela Round"/>
              <a:sym typeface="Varela Round"/>
            </a:endParaRPr>
          </a:p>
        </p:txBody>
      </p:sp>
      <p:sp>
        <p:nvSpPr>
          <p:cNvPr id="81" name="Google Shape;81;p17"/>
          <p:cNvSpPr txBox="1"/>
          <p:nvPr/>
        </p:nvSpPr>
        <p:spPr>
          <a:xfrm>
            <a:off x="2183200" y="4704125"/>
            <a:ext cx="4660500" cy="3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rgbClr val="FFFFFF"/>
                </a:solidFill>
                <a:uFill>
                  <a:noFill/>
                </a:uFill>
                <a:latin typeface="Varela Round"/>
                <a:ea typeface="Varela Round"/>
                <a:cs typeface="Varela Round"/>
                <a:sym typeface="Varela Round"/>
                <a:hlinkClick r:id="rId4"/>
              </a:rPr>
              <a:t>http://www.personalizelearning.com/2013/03/new-personalization-vs-differentiation.html</a:t>
            </a:r>
            <a:endParaRPr sz="800">
              <a:solidFill>
                <a:srgbClr val="FFFFFF"/>
              </a:solidFill>
              <a:latin typeface="Varela Round"/>
              <a:ea typeface="Varela Round"/>
              <a:cs typeface="Varela Round"/>
              <a:sym typeface="Varela Round"/>
            </a:endParaRPr>
          </a:p>
        </p:txBody>
      </p:sp>
      <p:pic>
        <p:nvPicPr>
          <p:cNvPr id="82" name="Google Shape;82;p17"/>
          <p:cNvPicPr preferRelativeResize="0"/>
          <p:nvPr/>
        </p:nvPicPr>
        <p:blipFill>
          <a:blip r:embed="rId5">
            <a:alphaModFix/>
          </a:blip>
          <a:stretch>
            <a:fillRect/>
          </a:stretch>
        </p:blipFill>
        <p:spPr>
          <a:xfrm>
            <a:off x="1383663" y="1400075"/>
            <a:ext cx="6587523" cy="3081349"/>
          </a:xfrm>
          <a:prstGeom prst="rect">
            <a:avLst/>
          </a:prstGeom>
          <a:noFill/>
          <a:ln>
            <a:noFill/>
          </a:ln>
          <a:effectLst>
            <a:outerShdw blurRad="100013" dist="133350" dir="3120000" algn="bl" rotWithShape="0">
              <a:srgbClr val="000000">
                <a:alpha val="5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5"/>
        <p:cNvGrpSpPr/>
        <p:nvPr/>
      </p:nvGrpSpPr>
      <p:grpSpPr>
        <a:xfrm>
          <a:off x="0" y="0"/>
          <a:ext cx="0" cy="0"/>
          <a:chOff x="0" y="0"/>
          <a:chExt cx="0" cy="0"/>
        </a:xfrm>
      </p:grpSpPr>
      <p:sp>
        <p:nvSpPr>
          <p:cNvPr id="286" name="Google Shape;286;p53"/>
          <p:cNvSpPr txBox="1"/>
          <p:nvPr/>
        </p:nvSpPr>
        <p:spPr>
          <a:xfrm>
            <a:off x="936750" y="1732050"/>
            <a:ext cx="72705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FF"/>
                </a:solidFill>
                <a:latin typeface="Varela Round"/>
                <a:ea typeface="Varela Round"/>
                <a:cs typeface="Varela Round"/>
                <a:sym typeface="Varela Round"/>
              </a:rPr>
              <a:t>Educational technology helps us to maximise time with our students, ensuring that learning and achievement of all students remains of paramount importance.</a:t>
            </a:r>
            <a:endParaRPr sz="2400" b="1">
              <a:solidFill>
                <a:srgbClr val="FFFFFF"/>
              </a:solidFill>
              <a:latin typeface="Varela Round"/>
              <a:ea typeface="Varela Round"/>
              <a:cs typeface="Varela Round"/>
              <a:sym typeface="Varela Roun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0"/>
        <p:cNvGrpSpPr/>
        <p:nvPr/>
      </p:nvGrpSpPr>
      <p:grpSpPr>
        <a:xfrm>
          <a:off x="0" y="0"/>
          <a:ext cx="0" cy="0"/>
          <a:chOff x="0" y="0"/>
          <a:chExt cx="0" cy="0"/>
        </a:xfrm>
      </p:grpSpPr>
      <p:pic>
        <p:nvPicPr>
          <p:cNvPr id="291" name="Google Shape;291;p54"/>
          <p:cNvPicPr preferRelativeResize="0"/>
          <p:nvPr/>
        </p:nvPicPr>
        <p:blipFill>
          <a:blip r:embed="rId4">
            <a:alphaModFix/>
          </a:blip>
          <a:stretch>
            <a:fillRect/>
          </a:stretch>
        </p:blipFill>
        <p:spPr>
          <a:xfrm>
            <a:off x="5176076" y="2015199"/>
            <a:ext cx="1177150" cy="1113108"/>
          </a:xfrm>
          <a:prstGeom prst="rect">
            <a:avLst/>
          </a:prstGeom>
          <a:noFill/>
          <a:ln>
            <a:noFill/>
          </a:ln>
        </p:spPr>
      </p:pic>
      <p:sp>
        <p:nvSpPr>
          <p:cNvPr id="292" name="Google Shape;292;p54"/>
          <p:cNvSpPr txBox="1"/>
          <p:nvPr/>
        </p:nvSpPr>
        <p:spPr>
          <a:xfrm>
            <a:off x="2856450" y="2319750"/>
            <a:ext cx="2253600"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chemeClr val="lt1"/>
                </a:solidFill>
                <a:latin typeface="Varela Round"/>
                <a:ea typeface="Varela Round"/>
                <a:cs typeface="Varela Round"/>
                <a:sym typeface="Varela Round"/>
              </a:rPr>
              <a:t>Tracey Catling</a:t>
            </a:r>
            <a:endParaRPr>
              <a:solidFill>
                <a:srgbClr val="FFFFFF"/>
              </a:solidFill>
              <a:latin typeface="Varela Round"/>
              <a:ea typeface="Varela Round"/>
              <a:cs typeface="Varela Round"/>
              <a:sym typeface="Varela Roun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pic>
        <p:nvPicPr>
          <p:cNvPr id="297" name="Google Shape;297;p55"/>
          <p:cNvPicPr preferRelativeResize="0"/>
          <p:nvPr/>
        </p:nvPicPr>
        <p:blipFill>
          <a:blip r:embed="rId4">
            <a:alphaModFix/>
          </a:blip>
          <a:stretch>
            <a:fillRect/>
          </a:stretch>
        </p:blipFill>
        <p:spPr>
          <a:xfrm rot="4">
            <a:off x="2171850" y="817980"/>
            <a:ext cx="4586052" cy="3448442"/>
          </a:xfrm>
          <a:prstGeom prst="rect">
            <a:avLst/>
          </a:prstGeom>
          <a:noFill/>
          <a:ln w="28575" cap="flat" cmpd="sng">
            <a:solidFill>
              <a:srgbClr val="000000"/>
            </a:solidFill>
            <a:prstDash val="solid"/>
            <a:round/>
            <a:headEnd type="none" w="sm" len="sm"/>
            <a:tailEnd type="none" w="sm" len="sm"/>
          </a:ln>
          <a:effectLst>
            <a:outerShdw blurRad="57150" dist="114300" dir="6780000" algn="bl" rotWithShape="0">
              <a:srgbClr val="000000">
                <a:alpha val="50000"/>
              </a:srgbClr>
            </a:outerShdw>
          </a:effectLst>
        </p:spPr>
      </p:pic>
      <p:sp>
        <p:nvSpPr>
          <p:cNvPr id="298" name="Google Shape;298;p55"/>
          <p:cNvSpPr txBox="1"/>
          <p:nvPr/>
        </p:nvSpPr>
        <p:spPr>
          <a:xfrm>
            <a:off x="1091550" y="70450"/>
            <a:ext cx="6479700" cy="109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FF"/>
                </a:solidFill>
                <a:latin typeface="Varela Round"/>
                <a:ea typeface="Varela Round"/>
                <a:cs typeface="Varela Round"/>
                <a:sym typeface="Varela Round"/>
              </a:rPr>
              <a:t>Choice in Learning</a:t>
            </a:r>
            <a:endParaRPr sz="3600">
              <a:solidFill>
                <a:srgbClr val="FFFFFF"/>
              </a:solidFill>
              <a:latin typeface="Varela Round"/>
              <a:ea typeface="Varela Round"/>
              <a:cs typeface="Varela Round"/>
              <a:sym typeface="Varela Round"/>
            </a:endParaRPr>
          </a:p>
          <a:p>
            <a:pPr marL="0" lvl="0" indent="0" algn="l" rtl="0">
              <a:spcBef>
                <a:spcPts val="0"/>
              </a:spcBef>
              <a:spcAft>
                <a:spcPts val="0"/>
              </a:spcAft>
              <a:buNone/>
            </a:pPr>
            <a:endParaRPr sz="3600">
              <a:solidFill>
                <a:srgbClr val="FFFFFF"/>
              </a:solidFill>
              <a:latin typeface="Varela Round"/>
              <a:ea typeface="Varela Round"/>
              <a:cs typeface="Varela Round"/>
              <a:sym typeface="Varela Round"/>
            </a:endParaRPr>
          </a:p>
        </p:txBody>
      </p:sp>
      <p:sp>
        <p:nvSpPr>
          <p:cNvPr id="299" name="Google Shape;299;p55"/>
          <p:cNvSpPr txBox="1"/>
          <p:nvPr/>
        </p:nvSpPr>
        <p:spPr>
          <a:xfrm>
            <a:off x="1100075" y="4535700"/>
            <a:ext cx="7233300" cy="76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a:solidFill>
                  <a:srgbClr val="FFFFFF"/>
                </a:solidFill>
                <a:latin typeface="Varela Round"/>
                <a:ea typeface="Varela Round"/>
                <a:cs typeface="Varela Round"/>
                <a:sym typeface="Varela Round"/>
              </a:rPr>
              <a:t>English Choice Boards using Google Drawings</a:t>
            </a:r>
            <a:endParaRPr sz="2400">
              <a:solidFill>
                <a:srgbClr val="FFFFFF"/>
              </a:solidFill>
              <a:latin typeface="Varela Round"/>
              <a:ea typeface="Varela Round"/>
              <a:cs typeface="Varela Round"/>
              <a:sym typeface="Varela Round"/>
            </a:endParaRPr>
          </a:p>
          <a:p>
            <a:pPr marL="0" lvl="0" indent="0" algn="l" rtl="0">
              <a:spcBef>
                <a:spcPts val="0"/>
              </a:spcBef>
              <a:spcAft>
                <a:spcPts val="0"/>
              </a:spcAft>
              <a:buNone/>
            </a:pPr>
            <a:endParaRPr sz="2400">
              <a:solidFill>
                <a:srgbClr val="FFFFFF"/>
              </a:solidFill>
              <a:latin typeface="Varela Round"/>
              <a:ea typeface="Varela Round"/>
              <a:cs typeface="Varela Round"/>
              <a:sym typeface="Varela Roun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3"/>
        <p:cNvGrpSpPr/>
        <p:nvPr/>
      </p:nvGrpSpPr>
      <p:grpSpPr>
        <a:xfrm>
          <a:off x="0" y="0"/>
          <a:ext cx="0" cy="0"/>
          <a:chOff x="0" y="0"/>
          <a:chExt cx="0" cy="0"/>
        </a:xfrm>
      </p:grpSpPr>
      <p:pic>
        <p:nvPicPr>
          <p:cNvPr id="304" name="Google Shape;304;p56"/>
          <p:cNvPicPr preferRelativeResize="0"/>
          <p:nvPr/>
        </p:nvPicPr>
        <p:blipFill>
          <a:blip r:embed="rId4">
            <a:alphaModFix/>
          </a:blip>
          <a:stretch>
            <a:fillRect/>
          </a:stretch>
        </p:blipFill>
        <p:spPr>
          <a:xfrm>
            <a:off x="4572002" y="892929"/>
            <a:ext cx="4386274" cy="3602099"/>
          </a:xfrm>
          <a:prstGeom prst="rect">
            <a:avLst/>
          </a:prstGeom>
          <a:noFill/>
          <a:ln w="28575" cap="flat" cmpd="sng">
            <a:solidFill>
              <a:srgbClr val="000000"/>
            </a:solidFill>
            <a:prstDash val="solid"/>
            <a:round/>
            <a:headEnd type="none" w="sm" len="sm"/>
            <a:tailEnd type="none" w="sm" len="sm"/>
          </a:ln>
          <a:effectLst>
            <a:outerShdw blurRad="57150" dist="133350" dir="4200000" algn="bl" rotWithShape="0">
              <a:srgbClr val="000000">
                <a:alpha val="50000"/>
              </a:srgbClr>
            </a:outerShdw>
          </a:effectLst>
        </p:spPr>
      </p:pic>
      <p:sp>
        <p:nvSpPr>
          <p:cNvPr id="305" name="Google Shape;305;p56"/>
          <p:cNvSpPr txBox="1"/>
          <p:nvPr/>
        </p:nvSpPr>
        <p:spPr>
          <a:xfrm>
            <a:off x="1091550" y="70450"/>
            <a:ext cx="6479700" cy="109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FF"/>
                </a:solidFill>
                <a:latin typeface="Varela Round"/>
                <a:ea typeface="Varela Round"/>
                <a:cs typeface="Varela Round"/>
                <a:sym typeface="Varela Round"/>
              </a:rPr>
              <a:t>Go at your own pace</a:t>
            </a:r>
            <a:endParaRPr sz="3600">
              <a:solidFill>
                <a:srgbClr val="FFFFFF"/>
              </a:solidFill>
              <a:latin typeface="Varela Round"/>
              <a:ea typeface="Varela Round"/>
              <a:cs typeface="Varela Round"/>
              <a:sym typeface="Varela Round"/>
            </a:endParaRPr>
          </a:p>
          <a:p>
            <a:pPr marL="0" lvl="0" indent="0" algn="l" rtl="0">
              <a:spcBef>
                <a:spcPts val="0"/>
              </a:spcBef>
              <a:spcAft>
                <a:spcPts val="0"/>
              </a:spcAft>
              <a:buNone/>
            </a:pPr>
            <a:endParaRPr sz="3600">
              <a:solidFill>
                <a:srgbClr val="FFFFFF"/>
              </a:solidFill>
              <a:latin typeface="Varela Round"/>
              <a:ea typeface="Varela Round"/>
              <a:cs typeface="Varela Round"/>
              <a:sym typeface="Varela Round"/>
            </a:endParaRPr>
          </a:p>
        </p:txBody>
      </p:sp>
      <p:sp>
        <p:nvSpPr>
          <p:cNvPr id="306" name="Google Shape;306;p56"/>
          <p:cNvSpPr txBox="1"/>
          <p:nvPr/>
        </p:nvSpPr>
        <p:spPr>
          <a:xfrm>
            <a:off x="623650" y="4647425"/>
            <a:ext cx="7846800" cy="76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a:solidFill>
                  <a:srgbClr val="FFFFFF"/>
                </a:solidFill>
                <a:latin typeface="Varela Round"/>
                <a:ea typeface="Varela Round"/>
                <a:cs typeface="Varela Round"/>
                <a:sym typeface="Varela Round"/>
              </a:rPr>
              <a:t>Sequenced Tasks in Classroom or on a Slide Deck</a:t>
            </a:r>
            <a:endParaRPr sz="2400">
              <a:solidFill>
                <a:srgbClr val="FFFFFF"/>
              </a:solidFill>
              <a:latin typeface="Varela Round"/>
              <a:ea typeface="Varela Round"/>
              <a:cs typeface="Varela Round"/>
              <a:sym typeface="Varela Round"/>
            </a:endParaRPr>
          </a:p>
          <a:p>
            <a:pPr marL="0" lvl="0" indent="0" algn="l" rtl="0">
              <a:spcBef>
                <a:spcPts val="0"/>
              </a:spcBef>
              <a:spcAft>
                <a:spcPts val="0"/>
              </a:spcAft>
              <a:buNone/>
            </a:pPr>
            <a:endParaRPr sz="2400">
              <a:solidFill>
                <a:srgbClr val="FFFFFF"/>
              </a:solidFill>
              <a:latin typeface="Varela Round"/>
              <a:ea typeface="Varela Round"/>
              <a:cs typeface="Varela Round"/>
              <a:sym typeface="Varela Round"/>
            </a:endParaRPr>
          </a:p>
        </p:txBody>
      </p:sp>
      <p:pic>
        <p:nvPicPr>
          <p:cNvPr id="307" name="Google Shape;307;p56"/>
          <p:cNvPicPr preferRelativeResize="0"/>
          <p:nvPr/>
        </p:nvPicPr>
        <p:blipFill>
          <a:blip r:embed="rId5">
            <a:alphaModFix/>
          </a:blip>
          <a:stretch>
            <a:fillRect/>
          </a:stretch>
        </p:blipFill>
        <p:spPr>
          <a:xfrm>
            <a:off x="318840" y="826949"/>
            <a:ext cx="3739740" cy="3665155"/>
          </a:xfrm>
          <a:prstGeom prst="rect">
            <a:avLst/>
          </a:prstGeom>
          <a:noFill/>
          <a:ln w="28575" cap="flat" cmpd="sng">
            <a:solidFill>
              <a:srgbClr val="000000"/>
            </a:solidFill>
            <a:prstDash val="solid"/>
            <a:round/>
            <a:headEnd type="none" w="sm" len="sm"/>
            <a:tailEnd type="none" w="sm" len="sm"/>
          </a:ln>
          <a:effectLst>
            <a:outerShdw blurRad="57150" dist="152400" dir="4980000" algn="bl" rotWithShape="0">
              <a:srgbClr val="000000">
                <a:alpha val="5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1"/>
        <p:cNvGrpSpPr/>
        <p:nvPr/>
      </p:nvGrpSpPr>
      <p:grpSpPr>
        <a:xfrm>
          <a:off x="0" y="0"/>
          <a:ext cx="0" cy="0"/>
          <a:chOff x="0" y="0"/>
          <a:chExt cx="0" cy="0"/>
        </a:xfrm>
      </p:grpSpPr>
      <p:sp>
        <p:nvSpPr>
          <p:cNvPr id="312" name="Google Shape;312;p57"/>
          <p:cNvSpPr txBox="1"/>
          <p:nvPr/>
        </p:nvSpPr>
        <p:spPr>
          <a:xfrm>
            <a:off x="1091550" y="70450"/>
            <a:ext cx="6479700" cy="1097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FF"/>
                </a:solidFill>
                <a:latin typeface="Varela Round"/>
                <a:ea typeface="Varela Round"/>
                <a:cs typeface="Varela Round"/>
                <a:sym typeface="Varela Round"/>
              </a:rPr>
              <a:t>Show what you know...</a:t>
            </a:r>
            <a:endParaRPr sz="3600">
              <a:solidFill>
                <a:srgbClr val="FFFFFF"/>
              </a:solidFill>
              <a:latin typeface="Varela Round"/>
              <a:ea typeface="Varela Round"/>
              <a:cs typeface="Varela Round"/>
              <a:sym typeface="Varela Round"/>
            </a:endParaRPr>
          </a:p>
          <a:p>
            <a:pPr marL="0" lvl="0" indent="0" algn="l" rtl="0">
              <a:spcBef>
                <a:spcPts val="0"/>
              </a:spcBef>
              <a:spcAft>
                <a:spcPts val="0"/>
              </a:spcAft>
              <a:buNone/>
            </a:pPr>
            <a:endParaRPr sz="3600">
              <a:solidFill>
                <a:srgbClr val="FFFFFF"/>
              </a:solidFill>
              <a:latin typeface="Varela Round"/>
              <a:ea typeface="Varela Round"/>
              <a:cs typeface="Varela Round"/>
              <a:sym typeface="Varela Round"/>
            </a:endParaRPr>
          </a:p>
        </p:txBody>
      </p:sp>
      <p:sp>
        <p:nvSpPr>
          <p:cNvPr id="313" name="Google Shape;313;p57"/>
          <p:cNvSpPr txBox="1"/>
          <p:nvPr/>
        </p:nvSpPr>
        <p:spPr>
          <a:xfrm>
            <a:off x="5060575" y="1346575"/>
            <a:ext cx="3740700" cy="261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a:solidFill>
                  <a:srgbClr val="FFFFFF"/>
                </a:solidFill>
                <a:latin typeface="Varela Round"/>
                <a:ea typeface="Varela Round"/>
                <a:cs typeface="Varela Round"/>
                <a:sym typeface="Varela Round"/>
              </a:rPr>
              <a:t>Using Seesaw students can explain their learning.</a:t>
            </a:r>
            <a:endParaRPr sz="2400">
              <a:solidFill>
                <a:srgbClr val="FFFFFF"/>
              </a:solidFill>
              <a:latin typeface="Varela Round"/>
              <a:ea typeface="Varela Round"/>
              <a:cs typeface="Varela Round"/>
              <a:sym typeface="Varela Round"/>
            </a:endParaRPr>
          </a:p>
          <a:p>
            <a:pPr marL="0" lvl="0" indent="0" algn="l" rtl="0">
              <a:spcBef>
                <a:spcPts val="0"/>
              </a:spcBef>
              <a:spcAft>
                <a:spcPts val="0"/>
              </a:spcAft>
              <a:buNone/>
            </a:pPr>
            <a:endParaRPr sz="2400">
              <a:solidFill>
                <a:srgbClr val="FFFFFF"/>
              </a:solidFill>
              <a:latin typeface="Varela Round"/>
              <a:ea typeface="Varela Round"/>
              <a:cs typeface="Varela Round"/>
              <a:sym typeface="Varela Round"/>
            </a:endParaRPr>
          </a:p>
        </p:txBody>
      </p:sp>
      <p:grpSp>
        <p:nvGrpSpPr>
          <p:cNvPr id="314" name="Google Shape;314;p57"/>
          <p:cNvGrpSpPr/>
          <p:nvPr/>
        </p:nvGrpSpPr>
        <p:grpSpPr>
          <a:xfrm>
            <a:off x="940800" y="1038400"/>
            <a:ext cx="3760768" cy="3175075"/>
            <a:chOff x="940800" y="1038400"/>
            <a:chExt cx="3760768" cy="3175075"/>
          </a:xfrm>
        </p:grpSpPr>
        <p:pic>
          <p:nvPicPr>
            <p:cNvPr id="315" name="Google Shape;315;p57"/>
            <p:cNvPicPr preferRelativeResize="0"/>
            <p:nvPr/>
          </p:nvPicPr>
          <p:blipFill>
            <a:blip r:embed="rId4">
              <a:alphaModFix/>
            </a:blip>
            <a:stretch>
              <a:fillRect/>
            </a:stretch>
          </p:blipFill>
          <p:spPr>
            <a:xfrm>
              <a:off x="940800" y="1038400"/>
              <a:ext cx="3760768" cy="3175075"/>
            </a:xfrm>
            <a:prstGeom prst="rect">
              <a:avLst/>
            </a:prstGeom>
            <a:noFill/>
            <a:ln>
              <a:noFill/>
            </a:ln>
          </p:spPr>
        </p:pic>
        <p:sp>
          <p:nvSpPr>
            <p:cNvPr id="316" name="Google Shape;316;p57"/>
            <p:cNvSpPr/>
            <p:nvPr/>
          </p:nvSpPr>
          <p:spPr>
            <a:xfrm>
              <a:off x="1239100" y="3613100"/>
              <a:ext cx="584400" cy="63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7"/>
            <p:cNvSpPr/>
            <p:nvPr/>
          </p:nvSpPr>
          <p:spPr>
            <a:xfrm>
              <a:off x="1091289" y="4091778"/>
              <a:ext cx="295500" cy="63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1"/>
        <p:cNvGrpSpPr/>
        <p:nvPr/>
      </p:nvGrpSpPr>
      <p:grpSpPr>
        <a:xfrm>
          <a:off x="0" y="0"/>
          <a:ext cx="0" cy="0"/>
          <a:chOff x="0" y="0"/>
          <a:chExt cx="0" cy="0"/>
        </a:xfrm>
      </p:grpSpPr>
      <p:sp>
        <p:nvSpPr>
          <p:cNvPr id="322" name="Google Shape;322;p58"/>
          <p:cNvSpPr txBox="1"/>
          <p:nvPr/>
        </p:nvSpPr>
        <p:spPr>
          <a:xfrm>
            <a:off x="1126750" y="112675"/>
            <a:ext cx="6870000" cy="213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FF"/>
                </a:solidFill>
                <a:latin typeface="Varela Round"/>
                <a:ea typeface="Varela Round"/>
                <a:cs typeface="Varela Round"/>
                <a:sym typeface="Varela Round"/>
              </a:rPr>
              <a:t>Assigning Tasks is great when Edtech works together. </a:t>
            </a:r>
            <a:endParaRPr sz="3600">
              <a:solidFill>
                <a:srgbClr val="FFFFFF"/>
              </a:solidFill>
              <a:latin typeface="Varela Round"/>
              <a:ea typeface="Varela Round"/>
              <a:cs typeface="Varela Round"/>
              <a:sym typeface="Varela Round"/>
            </a:endParaRPr>
          </a:p>
          <a:p>
            <a:pPr marL="0" lvl="0" indent="0" algn="l" rtl="0">
              <a:spcBef>
                <a:spcPts val="0"/>
              </a:spcBef>
              <a:spcAft>
                <a:spcPts val="0"/>
              </a:spcAft>
              <a:buNone/>
            </a:pPr>
            <a:endParaRPr sz="3600">
              <a:solidFill>
                <a:srgbClr val="FFFFFF"/>
              </a:solidFill>
              <a:latin typeface="Varela Round"/>
              <a:ea typeface="Varela Round"/>
              <a:cs typeface="Varela Round"/>
              <a:sym typeface="Varela Round"/>
            </a:endParaRPr>
          </a:p>
        </p:txBody>
      </p:sp>
      <p:sp>
        <p:nvSpPr>
          <p:cNvPr id="323" name="Google Shape;323;p58"/>
          <p:cNvSpPr txBox="1"/>
          <p:nvPr/>
        </p:nvSpPr>
        <p:spPr>
          <a:xfrm>
            <a:off x="1036725" y="1973425"/>
            <a:ext cx="7233300" cy="2088900"/>
          </a:xfrm>
          <a:prstGeom prst="rect">
            <a:avLst/>
          </a:prstGeom>
          <a:noFill/>
          <a:ln>
            <a:noFill/>
          </a:ln>
        </p:spPr>
        <p:txBody>
          <a:bodyPr spcFirstLastPara="1" wrap="square" lIns="91425" tIns="91425" rIns="91425" bIns="91425" anchor="ctr" anchorCtr="0">
            <a:noAutofit/>
          </a:bodyPr>
          <a:lstStyle/>
          <a:p>
            <a:pPr marL="1371600" lvl="0" indent="-381000" algn="l" rtl="0">
              <a:lnSpc>
                <a:spcPct val="150000"/>
              </a:lnSpc>
              <a:spcBef>
                <a:spcPts val="0"/>
              </a:spcBef>
              <a:spcAft>
                <a:spcPts val="0"/>
              </a:spcAft>
              <a:buClr>
                <a:srgbClr val="FFFFFF"/>
              </a:buClr>
              <a:buSzPts val="2400"/>
              <a:buFont typeface="Varela Round"/>
              <a:buChar char="●"/>
            </a:pPr>
            <a:r>
              <a:rPr lang="en-GB" sz="2400">
                <a:solidFill>
                  <a:srgbClr val="FFFFFF"/>
                </a:solidFill>
                <a:latin typeface="Varela Round"/>
                <a:ea typeface="Varela Round"/>
                <a:cs typeface="Varela Round"/>
                <a:sym typeface="Varela Round"/>
              </a:rPr>
              <a:t>Fluency Tutor &amp; Classroom</a:t>
            </a:r>
            <a:endParaRPr sz="2400">
              <a:solidFill>
                <a:srgbClr val="FFFFFF"/>
              </a:solidFill>
              <a:latin typeface="Varela Round"/>
              <a:ea typeface="Varela Round"/>
              <a:cs typeface="Varela Round"/>
              <a:sym typeface="Varela Round"/>
            </a:endParaRPr>
          </a:p>
          <a:p>
            <a:pPr marL="1371600" lvl="0" indent="-381000" algn="l" rtl="0">
              <a:lnSpc>
                <a:spcPct val="150000"/>
              </a:lnSpc>
              <a:spcBef>
                <a:spcPts val="0"/>
              </a:spcBef>
              <a:spcAft>
                <a:spcPts val="0"/>
              </a:spcAft>
              <a:buClr>
                <a:srgbClr val="FFFFFF"/>
              </a:buClr>
              <a:buSzPts val="2400"/>
              <a:buFont typeface="Varela Round"/>
              <a:buChar char="●"/>
            </a:pPr>
            <a:r>
              <a:rPr lang="en-GB" sz="2400">
                <a:solidFill>
                  <a:srgbClr val="FFFFFF"/>
                </a:solidFill>
                <a:latin typeface="Varela Round"/>
                <a:ea typeface="Varela Round"/>
                <a:cs typeface="Varela Round"/>
                <a:sym typeface="Varela Round"/>
              </a:rPr>
              <a:t>Read and Write &amp; Google Docs</a:t>
            </a:r>
            <a:endParaRPr sz="2400">
              <a:solidFill>
                <a:srgbClr val="FFFFFF"/>
              </a:solidFill>
              <a:latin typeface="Varela Round"/>
              <a:ea typeface="Varela Round"/>
              <a:cs typeface="Varela Round"/>
              <a:sym typeface="Varela Round"/>
            </a:endParaRPr>
          </a:p>
          <a:p>
            <a:pPr marL="1371600" lvl="0" indent="-381000" algn="l" rtl="0">
              <a:lnSpc>
                <a:spcPct val="150000"/>
              </a:lnSpc>
              <a:spcBef>
                <a:spcPts val="0"/>
              </a:spcBef>
              <a:spcAft>
                <a:spcPts val="0"/>
              </a:spcAft>
              <a:buClr>
                <a:srgbClr val="FFFFFF"/>
              </a:buClr>
              <a:buSzPts val="2400"/>
              <a:buFont typeface="Varela Round"/>
              <a:buChar char="●"/>
            </a:pPr>
            <a:r>
              <a:rPr lang="en-GB" sz="2400">
                <a:solidFill>
                  <a:srgbClr val="FFFFFF"/>
                </a:solidFill>
                <a:latin typeface="Varela Round"/>
                <a:ea typeface="Varela Round"/>
                <a:cs typeface="Varela Round"/>
                <a:sym typeface="Varela Round"/>
              </a:rPr>
              <a:t>Speech to Text &amp; Seesaw</a:t>
            </a:r>
            <a:endParaRPr sz="2400">
              <a:solidFill>
                <a:srgbClr val="FFFFFF"/>
              </a:solidFill>
              <a:latin typeface="Varela Round"/>
              <a:ea typeface="Varela Round"/>
              <a:cs typeface="Varela Round"/>
              <a:sym typeface="Varela Round"/>
            </a:endParaRPr>
          </a:p>
          <a:p>
            <a:pPr marL="0" lvl="0" indent="0" algn="l" rtl="0">
              <a:spcBef>
                <a:spcPts val="0"/>
              </a:spcBef>
              <a:spcAft>
                <a:spcPts val="0"/>
              </a:spcAft>
              <a:buNone/>
            </a:pPr>
            <a:endParaRPr sz="2400">
              <a:solidFill>
                <a:srgbClr val="FFFFFF"/>
              </a:solidFill>
              <a:latin typeface="Varela Round"/>
              <a:ea typeface="Varela Round"/>
              <a:cs typeface="Varela Round"/>
              <a:sym typeface="Varela Roun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7"/>
        <p:cNvGrpSpPr/>
        <p:nvPr/>
      </p:nvGrpSpPr>
      <p:grpSpPr>
        <a:xfrm>
          <a:off x="0" y="0"/>
          <a:ext cx="0" cy="0"/>
          <a:chOff x="0" y="0"/>
          <a:chExt cx="0" cy="0"/>
        </a:xfrm>
      </p:grpSpPr>
      <p:sp>
        <p:nvSpPr>
          <p:cNvPr id="328" name="Google Shape;328;p59"/>
          <p:cNvSpPr txBox="1"/>
          <p:nvPr/>
        </p:nvSpPr>
        <p:spPr>
          <a:xfrm>
            <a:off x="1407800" y="1217825"/>
            <a:ext cx="6472200" cy="21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FF"/>
                </a:solidFill>
                <a:latin typeface="Varela Round"/>
                <a:ea typeface="Varela Round"/>
                <a:cs typeface="Varela Round"/>
                <a:sym typeface="Varela Round"/>
              </a:rPr>
              <a:t>If students know what an Edtech Tool can do… </a:t>
            </a:r>
            <a:endParaRPr sz="3600">
              <a:solidFill>
                <a:srgbClr val="FFFFFF"/>
              </a:solidFill>
              <a:latin typeface="Varela Round"/>
              <a:ea typeface="Varela Round"/>
              <a:cs typeface="Varela Round"/>
              <a:sym typeface="Varela Round"/>
            </a:endParaRPr>
          </a:p>
          <a:p>
            <a:pPr marL="0" lvl="0" indent="0" algn="ctr" rtl="0">
              <a:spcBef>
                <a:spcPts val="0"/>
              </a:spcBef>
              <a:spcAft>
                <a:spcPts val="0"/>
              </a:spcAft>
              <a:buNone/>
            </a:pPr>
            <a:endParaRPr sz="3600">
              <a:solidFill>
                <a:srgbClr val="FFFFFF"/>
              </a:solidFill>
              <a:latin typeface="Varela Round"/>
              <a:ea typeface="Varela Round"/>
              <a:cs typeface="Varela Round"/>
              <a:sym typeface="Varela Round"/>
            </a:endParaRPr>
          </a:p>
          <a:p>
            <a:pPr marL="0" lvl="0" indent="0" algn="l" rtl="0">
              <a:spcBef>
                <a:spcPts val="0"/>
              </a:spcBef>
              <a:spcAft>
                <a:spcPts val="0"/>
              </a:spcAft>
              <a:buNone/>
            </a:pPr>
            <a:endParaRPr sz="3600">
              <a:solidFill>
                <a:srgbClr val="FFFFFF"/>
              </a:solidFill>
              <a:latin typeface="Varela Round"/>
              <a:ea typeface="Varela Round"/>
              <a:cs typeface="Varela Round"/>
              <a:sym typeface="Varela Roun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2"/>
        <p:cNvGrpSpPr/>
        <p:nvPr/>
      </p:nvGrpSpPr>
      <p:grpSpPr>
        <a:xfrm>
          <a:off x="0" y="0"/>
          <a:ext cx="0" cy="0"/>
          <a:chOff x="0" y="0"/>
          <a:chExt cx="0" cy="0"/>
        </a:xfrm>
      </p:grpSpPr>
      <p:sp>
        <p:nvSpPr>
          <p:cNvPr id="333" name="Google Shape;333;p60"/>
          <p:cNvSpPr txBox="1"/>
          <p:nvPr/>
        </p:nvSpPr>
        <p:spPr>
          <a:xfrm>
            <a:off x="0" y="1429288"/>
            <a:ext cx="9144000" cy="167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Varela Round"/>
                <a:ea typeface="Varela Round"/>
                <a:cs typeface="Varela Round"/>
                <a:sym typeface="Varela Round"/>
              </a:rPr>
              <a:t>want to know more?</a:t>
            </a:r>
            <a:endParaRPr sz="4800">
              <a:solidFill>
                <a:srgbClr val="FFFFFF"/>
              </a:solidFill>
              <a:latin typeface="Varela Round"/>
              <a:ea typeface="Varela Round"/>
              <a:cs typeface="Varela Round"/>
              <a:sym typeface="Varela Round"/>
            </a:endParaRPr>
          </a:p>
        </p:txBody>
      </p:sp>
      <p:pic>
        <p:nvPicPr>
          <p:cNvPr id="334" name="Google Shape;334;p60"/>
          <p:cNvPicPr preferRelativeResize="0"/>
          <p:nvPr/>
        </p:nvPicPr>
        <p:blipFill>
          <a:blip r:embed="rId4">
            <a:alphaModFix/>
          </a:blip>
          <a:stretch>
            <a:fillRect/>
          </a:stretch>
        </p:blipFill>
        <p:spPr>
          <a:xfrm rot="-10">
            <a:off x="-271900" y="2571754"/>
            <a:ext cx="2413650" cy="235999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8"/>
        <p:cNvGrpSpPr/>
        <p:nvPr/>
      </p:nvGrpSpPr>
      <p:grpSpPr>
        <a:xfrm>
          <a:off x="0" y="0"/>
          <a:ext cx="0" cy="0"/>
          <a:chOff x="0" y="0"/>
          <a:chExt cx="0" cy="0"/>
        </a:xfrm>
      </p:grpSpPr>
      <p:pic>
        <p:nvPicPr>
          <p:cNvPr id="339" name="Google Shape;339;p61"/>
          <p:cNvPicPr preferRelativeResize="0"/>
          <p:nvPr/>
        </p:nvPicPr>
        <p:blipFill>
          <a:blip r:embed="rId4">
            <a:alphaModFix/>
          </a:blip>
          <a:stretch>
            <a:fillRect/>
          </a:stretch>
        </p:blipFill>
        <p:spPr>
          <a:xfrm>
            <a:off x="-96300" y="2950"/>
            <a:ext cx="9240303" cy="514350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3"/>
        <p:cNvGrpSpPr/>
        <p:nvPr/>
      </p:nvGrpSpPr>
      <p:grpSpPr>
        <a:xfrm>
          <a:off x="0" y="0"/>
          <a:ext cx="0" cy="0"/>
          <a:chOff x="0" y="0"/>
          <a:chExt cx="0" cy="0"/>
        </a:xfrm>
      </p:grpSpPr>
      <p:pic>
        <p:nvPicPr>
          <p:cNvPr id="344" name="Google Shape;344;p62"/>
          <p:cNvPicPr preferRelativeResize="0"/>
          <p:nvPr/>
        </p:nvPicPr>
        <p:blipFill>
          <a:blip r:embed="rId4">
            <a:alphaModFix/>
          </a:blip>
          <a:stretch>
            <a:fillRect/>
          </a:stretch>
        </p:blipFill>
        <p:spPr>
          <a:xfrm>
            <a:off x="1590950" y="748975"/>
            <a:ext cx="5962100" cy="2983925"/>
          </a:xfrm>
          <a:prstGeom prst="rect">
            <a:avLst/>
          </a:prstGeom>
          <a:noFill/>
          <a:ln>
            <a:noFill/>
          </a:ln>
          <a:effectLst>
            <a:outerShdw blurRad="157163" dist="228600" dir="2580000" algn="bl" rotWithShape="0">
              <a:srgbClr val="000000">
                <a:alpha val="50000"/>
              </a:srgbClr>
            </a:outerShdw>
          </a:effectLst>
        </p:spPr>
      </p:pic>
      <p:sp>
        <p:nvSpPr>
          <p:cNvPr id="345" name="Google Shape;345;p62"/>
          <p:cNvSpPr txBox="1"/>
          <p:nvPr/>
        </p:nvSpPr>
        <p:spPr>
          <a:xfrm>
            <a:off x="0" y="4228000"/>
            <a:ext cx="9144000" cy="53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a:solidFill>
                  <a:srgbClr val="FFFFFF"/>
                </a:solidFill>
                <a:uFill>
                  <a:noFill/>
                </a:uFill>
                <a:hlinkClick r:id="rId5"/>
              </a:rPr>
              <a:t>www.texthelp.com/en-au/company/education-blog</a:t>
            </a:r>
            <a:endParaRPr sz="24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pic>
        <p:nvPicPr>
          <p:cNvPr id="87" name="Google Shape;87;p18"/>
          <p:cNvPicPr preferRelativeResize="0"/>
          <p:nvPr/>
        </p:nvPicPr>
        <p:blipFill rotWithShape="1">
          <a:blip r:embed="rId4">
            <a:alphaModFix/>
          </a:blip>
          <a:srcRect/>
          <a:stretch/>
        </p:blipFill>
        <p:spPr>
          <a:xfrm>
            <a:off x="922700" y="517738"/>
            <a:ext cx="7298601" cy="4108023"/>
          </a:xfrm>
          <a:prstGeom prst="rect">
            <a:avLst/>
          </a:prstGeom>
          <a:noFill/>
          <a:ln>
            <a:noFill/>
          </a:ln>
          <a:effectLst>
            <a:outerShdw blurRad="142875" dist="180975" dir="3180000" algn="bl" rotWithShape="0">
              <a:srgbClr val="000000">
                <a:alpha val="5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9"/>
        <p:cNvGrpSpPr/>
        <p:nvPr/>
      </p:nvGrpSpPr>
      <p:grpSpPr>
        <a:xfrm>
          <a:off x="0" y="0"/>
          <a:ext cx="0" cy="0"/>
          <a:chOff x="0" y="0"/>
          <a:chExt cx="0" cy="0"/>
        </a:xfrm>
      </p:grpSpPr>
      <p:pic>
        <p:nvPicPr>
          <p:cNvPr id="350" name="Google Shape;350;p63"/>
          <p:cNvPicPr preferRelativeResize="0"/>
          <p:nvPr/>
        </p:nvPicPr>
        <p:blipFill rotWithShape="1">
          <a:blip r:embed="rId4">
            <a:alphaModFix/>
          </a:blip>
          <a:srcRect t="2262" b="2262"/>
          <a:stretch/>
        </p:blipFill>
        <p:spPr>
          <a:xfrm>
            <a:off x="2037950" y="817889"/>
            <a:ext cx="5068103" cy="3507727"/>
          </a:xfrm>
          <a:prstGeom prst="rect">
            <a:avLst/>
          </a:prstGeom>
          <a:noFill/>
          <a:ln>
            <a:noFill/>
          </a:ln>
          <a:effectLst>
            <a:outerShdw blurRad="85725" dist="104775" dir="4020000" algn="bl" rotWithShape="0">
              <a:srgbClr val="000000">
                <a:alpha val="5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4"/>
        <p:cNvGrpSpPr/>
        <p:nvPr/>
      </p:nvGrpSpPr>
      <p:grpSpPr>
        <a:xfrm>
          <a:off x="0" y="0"/>
          <a:ext cx="0" cy="0"/>
          <a:chOff x="0" y="0"/>
          <a:chExt cx="0" cy="0"/>
        </a:xfrm>
      </p:grpSpPr>
      <p:pic>
        <p:nvPicPr>
          <p:cNvPr id="355" name="Google Shape;355;p64"/>
          <p:cNvPicPr preferRelativeResize="0"/>
          <p:nvPr/>
        </p:nvPicPr>
        <p:blipFill rotWithShape="1">
          <a:blip r:embed="rId4">
            <a:alphaModFix/>
          </a:blip>
          <a:srcRect/>
          <a:stretch/>
        </p:blipFill>
        <p:spPr>
          <a:xfrm>
            <a:off x="984263" y="2080651"/>
            <a:ext cx="7016476" cy="2597150"/>
          </a:xfrm>
          <a:prstGeom prst="rect">
            <a:avLst/>
          </a:prstGeom>
          <a:noFill/>
          <a:ln>
            <a:noFill/>
          </a:ln>
          <a:effectLst>
            <a:outerShdw blurRad="114300" dist="114300" dir="3720000" algn="bl" rotWithShape="0">
              <a:srgbClr val="000000">
                <a:alpha val="50000"/>
              </a:srgbClr>
            </a:outerShdw>
          </a:effectLst>
        </p:spPr>
      </p:pic>
      <p:sp>
        <p:nvSpPr>
          <p:cNvPr id="356" name="Google Shape;356;p64"/>
          <p:cNvSpPr txBox="1"/>
          <p:nvPr/>
        </p:nvSpPr>
        <p:spPr>
          <a:xfrm>
            <a:off x="0" y="715050"/>
            <a:ext cx="9144000" cy="106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400">
                <a:solidFill>
                  <a:srgbClr val="FFFFFF"/>
                </a:solidFill>
                <a:latin typeface="Varela Round"/>
                <a:ea typeface="Varela Round"/>
                <a:cs typeface="Varela Round"/>
                <a:sym typeface="Varela Round"/>
              </a:rPr>
              <a:t>Texthelp AsiaPac Facebook Group</a:t>
            </a:r>
            <a:endParaRPr sz="1800">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1800">
                <a:solidFill>
                  <a:srgbClr val="FFFFFF"/>
                </a:solidFill>
                <a:latin typeface="Varela Round"/>
                <a:ea typeface="Varela Round"/>
                <a:cs typeface="Varela Round"/>
                <a:sym typeface="Varela Round"/>
              </a:rPr>
              <a:t>www.facebook.com/groups/TexthelpAsiaPAC</a:t>
            </a:r>
            <a:endParaRPr sz="3000">
              <a:solidFill>
                <a:srgbClr val="FFFFFF"/>
              </a:solidFill>
              <a:latin typeface="Varela Round"/>
              <a:ea typeface="Varela Round"/>
              <a:cs typeface="Varela Round"/>
              <a:sym typeface="Varela Roun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0"/>
        <p:cNvGrpSpPr/>
        <p:nvPr/>
      </p:nvGrpSpPr>
      <p:grpSpPr>
        <a:xfrm>
          <a:off x="0" y="0"/>
          <a:ext cx="0" cy="0"/>
          <a:chOff x="0" y="0"/>
          <a:chExt cx="0" cy="0"/>
        </a:xfrm>
      </p:grpSpPr>
      <p:sp>
        <p:nvSpPr>
          <p:cNvPr id="361" name="Google Shape;361;p65"/>
          <p:cNvSpPr/>
          <p:nvPr/>
        </p:nvSpPr>
        <p:spPr>
          <a:xfrm>
            <a:off x="-27750" y="3237925"/>
            <a:ext cx="9144000" cy="13206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a:solidFill>
                  <a:srgbClr val="FFFFFF"/>
                </a:solidFill>
                <a:latin typeface="Varela Round"/>
                <a:ea typeface="Varela Round"/>
                <a:cs typeface="Varela Round"/>
                <a:sym typeface="Varela Round"/>
              </a:rPr>
              <a:t>Your Asia Pacific team</a:t>
            </a:r>
            <a:endParaRPr sz="1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Varela Round"/>
              <a:buNone/>
            </a:pPr>
            <a:r>
              <a:rPr lang="en-GB" sz="3600" b="0" i="0" strike="noStrike" cap="none">
                <a:solidFill>
                  <a:srgbClr val="FFFFFF"/>
                </a:solidFill>
                <a:latin typeface="Varela Round"/>
                <a:ea typeface="Varela Round"/>
                <a:cs typeface="Varela Round"/>
                <a:sym typeface="Varela Round"/>
              </a:rPr>
              <a:t>asiapac@texthelp.com</a:t>
            </a:r>
            <a:br>
              <a:rPr lang="en-GB" sz="3600" b="0" i="0" u="none" strike="noStrike" cap="none">
                <a:solidFill>
                  <a:srgbClr val="0D9494"/>
                </a:solidFill>
                <a:latin typeface="Varela Round"/>
                <a:ea typeface="Varela Round"/>
                <a:cs typeface="Varela Round"/>
                <a:sym typeface="Varela Round"/>
              </a:rPr>
            </a:br>
            <a:endParaRPr sz="1400" b="0" i="0" u="none" strike="noStrike" cap="none">
              <a:solidFill>
                <a:srgbClr val="0D9494"/>
              </a:solidFill>
              <a:latin typeface="Arial"/>
              <a:ea typeface="Arial"/>
              <a:cs typeface="Arial"/>
              <a:sym typeface="Arial"/>
            </a:endParaRPr>
          </a:p>
        </p:txBody>
      </p:sp>
      <p:grpSp>
        <p:nvGrpSpPr>
          <p:cNvPr id="362" name="Google Shape;362;p65"/>
          <p:cNvGrpSpPr/>
          <p:nvPr/>
        </p:nvGrpSpPr>
        <p:grpSpPr>
          <a:xfrm>
            <a:off x="2183082" y="203600"/>
            <a:ext cx="4844380" cy="2814625"/>
            <a:chOff x="2183082" y="203600"/>
            <a:chExt cx="4844380" cy="2814625"/>
          </a:xfrm>
        </p:grpSpPr>
        <p:pic>
          <p:nvPicPr>
            <p:cNvPr id="363" name="Google Shape;363;p65"/>
            <p:cNvPicPr preferRelativeResize="0"/>
            <p:nvPr/>
          </p:nvPicPr>
          <p:blipFill>
            <a:blip r:embed="rId4">
              <a:alphaModFix/>
            </a:blip>
            <a:stretch>
              <a:fillRect/>
            </a:stretch>
          </p:blipFill>
          <p:spPr>
            <a:xfrm>
              <a:off x="2968788" y="1414875"/>
              <a:ext cx="1104650" cy="1564525"/>
            </a:xfrm>
            <a:prstGeom prst="rect">
              <a:avLst/>
            </a:prstGeom>
            <a:noFill/>
            <a:ln>
              <a:noFill/>
            </a:ln>
          </p:spPr>
        </p:pic>
        <p:pic>
          <p:nvPicPr>
            <p:cNvPr id="364" name="Google Shape;364;p65"/>
            <p:cNvPicPr preferRelativeResize="0"/>
            <p:nvPr/>
          </p:nvPicPr>
          <p:blipFill>
            <a:blip r:embed="rId5">
              <a:alphaModFix/>
            </a:blip>
            <a:stretch>
              <a:fillRect/>
            </a:stretch>
          </p:blipFill>
          <p:spPr>
            <a:xfrm>
              <a:off x="4806438" y="1720050"/>
              <a:ext cx="889175" cy="1259350"/>
            </a:xfrm>
            <a:prstGeom prst="rect">
              <a:avLst/>
            </a:prstGeom>
            <a:noFill/>
            <a:ln>
              <a:noFill/>
            </a:ln>
          </p:spPr>
        </p:pic>
        <p:pic>
          <p:nvPicPr>
            <p:cNvPr id="365" name="Google Shape;365;p65"/>
            <p:cNvPicPr preferRelativeResize="0"/>
            <p:nvPr/>
          </p:nvPicPr>
          <p:blipFill>
            <a:blip r:embed="rId6">
              <a:alphaModFix/>
            </a:blip>
            <a:stretch>
              <a:fillRect/>
            </a:stretch>
          </p:blipFill>
          <p:spPr>
            <a:xfrm>
              <a:off x="3917263" y="1720058"/>
              <a:ext cx="889175" cy="1259343"/>
            </a:xfrm>
            <a:prstGeom prst="rect">
              <a:avLst/>
            </a:prstGeom>
            <a:noFill/>
            <a:ln>
              <a:noFill/>
            </a:ln>
          </p:spPr>
        </p:pic>
        <p:pic>
          <p:nvPicPr>
            <p:cNvPr id="366" name="Google Shape;366;p65"/>
            <p:cNvPicPr preferRelativeResize="0"/>
            <p:nvPr/>
          </p:nvPicPr>
          <p:blipFill>
            <a:blip r:embed="rId7">
              <a:alphaModFix/>
            </a:blip>
            <a:stretch>
              <a:fillRect/>
            </a:stretch>
          </p:blipFill>
          <p:spPr>
            <a:xfrm>
              <a:off x="5695601" y="1758875"/>
              <a:ext cx="1331862" cy="1259350"/>
            </a:xfrm>
            <a:prstGeom prst="rect">
              <a:avLst/>
            </a:prstGeom>
            <a:noFill/>
            <a:ln>
              <a:noFill/>
            </a:ln>
          </p:spPr>
        </p:pic>
        <p:pic>
          <p:nvPicPr>
            <p:cNvPr id="367" name="Google Shape;367;p65"/>
            <p:cNvPicPr preferRelativeResize="0"/>
            <p:nvPr/>
          </p:nvPicPr>
          <p:blipFill>
            <a:blip r:embed="rId8">
              <a:alphaModFix/>
            </a:blip>
            <a:stretch>
              <a:fillRect/>
            </a:stretch>
          </p:blipFill>
          <p:spPr>
            <a:xfrm>
              <a:off x="2183082" y="1720055"/>
              <a:ext cx="889175" cy="1259341"/>
            </a:xfrm>
            <a:prstGeom prst="rect">
              <a:avLst/>
            </a:prstGeom>
            <a:noFill/>
            <a:ln>
              <a:noFill/>
            </a:ln>
          </p:spPr>
        </p:pic>
        <p:sp>
          <p:nvSpPr>
            <p:cNvPr id="368" name="Google Shape;368;p65"/>
            <p:cNvSpPr/>
            <p:nvPr/>
          </p:nvSpPr>
          <p:spPr>
            <a:xfrm>
              <a:off x="5479500" y="203600"/>
              <a:ext cx="1514700" cy="1384800"/>
            </a:xfrm>
            <a:prstGeom prst="wedgeRoundRectCallout">
              <a:avLst>
                <a:gd name="adj1" fmla="val -44709"/>
                <a:gd name="adj2" fmla="val 72729"/>
                <a:gd name="adj3" fmla="val 0"/>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a:solidFill>
                    <a:srgbClr val="FFFFFF"/>
                  </a:solidFill>
                  <a:latin typeface="Varela Round"/>
                  <a:ea typeface="Varela Round"/>
                  <a:cs typeface="Varela Round"/>
                  <a:sym typeface="Varela Round"/>
                </a:rPr>
                <a:t>we’re here</a:t>
              </a:r>
              <a:endParaRPr sz="1800">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1800">
                  <a:solidFill>
                    <a:srgbClr val="FFFFFF"/>
                  </a:solidFill>
                  <a:latin typeface="Varela Round"/>
                  <a:ea typeface="Varela Round"/>
                  <a:cs typeface="Varela Round"/>
                  <a:sym typeface="Varela Round"/>
                </a:rPr>
                <a:t>to help</a:t>
              </a:r>
              <a:endParaRPr sz="1800">
                <a:solidFill>
                  <a:srgbClr val="FFFFFF"/>
                </a:solidFill>
                <a:latin typeface="Varela Round"/>
                <a:ea typeface="Varela Round"/>
                <a:cs typeface="Varela Round"/>
                <a:sym typeface="Varela Round"/>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pic>
        <p:nvPicPr>
          <p:cNvPr id="92" name="Google Shape;92;p19"/>
          <p:cNvPicPr preferRelativeResize="0"/>
          <p:nvPr/>
        </p:nvPicPr>
        <p:blipFill>
          <a:blip r:embed="rId4">
            <a:alphaModFix/>
          </a:blip>
          <a:stretch>
            <a:fillRect/>
          </a:stretch>
        </p:blipFill>
        <p:spPr>
          <a:xfrm>
            <a:off x="922700" y="517738"/>
            <a:ext cx="7298601" cy="4108024"/>
          </a:xfrm>
          <a:prstGeom prst="rect">
            <a:avLst/>
          </a:prstGeom>
          <a:noFill/>
          <a:ln>
            <a:noFill/>
          </a:ln>
          <a:effectLst>
            <a:outerShdw blurRad="142875" dist="180975" dir="3180000" algn="bl"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pic>
        <p:nvPicPr>
          <p:cNvPr id="97" name="Google Shape;97;p20"/>
          <p:cNvPicPr preferRelativeResize="0"/>
          <p:nvPr/>
        </p:nvPicPr>
        <p:blipFill rotWithShape="1">
          <a:blip r:embed="rId4">
            <a:alphaModFix/>
          </a:blip>
          <a:srcRect/>
          <a:stretch/>
        </p:blipFill>
        <p:spPr>
          <a:xfrm>
            <a:off x="922700" y="517738"/>
            <a:ext cx="7298601" cy="4108023"/>
          </a:xfrm>
          <a:prstGeom prst="rect">
            <a:avLst/>
          </a:prstGeom>
          <a:noFill/>
          <a:ln>
            <a:noFill/>
          </a:ln>
          <a:effectLst>
            <a:outerShdw blurRad="142875" dist="180975" dir="318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1"/>
          <p:cNvSpPr txBox="1"/>
          <p:nvPr/>
        </p:nvSpPr>
        <p:spPr>
          <a:xfrm>
            <a:off x="0" y="1732050"/>
            <a:ext cx="9144000" cy="1679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3600" b="1">
                <a:solidFill>
                  <a:srgbClr val="FFFFFF"/>
                </a:solidFill>
                <a:latin typeface="Varela Round"/>
                <a:ea typeface="Varela Round"/>
                <a:cs typeface="Varela Round"/>
                <a:sym typeface="Varela Round"/>
              </a:rPr>
              <a:t>the power of digital tools </a:t>
            </a:r>
            <a:endParaRPr sz="3600" b="1">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2400">
                <a:solidFill>
                  <a:srgbClr val="FFFFFF"/>
                </a:solidFill>
                <a:latin typeface="Varela Round"/>
                <a:ea typeface="Varela Round"/>
                <a:cs typeface="Varela Round"/>
                <a:sym typeface="Varela Round"/>
              </a:rPr>
              <a:t>transform learning environments </a:t>
            </a:r>
            <a:endParaRPr sz="2400">
              <a:solidFill>
                <a:srgbClr val="FFFFFF"/>
              </a:solidFill>
              <a:latin typeface="Varela Round"/>
              <a:ea typeface="Varela Round"/>
              <a:cs typeface="Varela Round"/>
              <a:sym typeface="Varela Round"/>
            </a:endParaRPr>
          </a:p>
          <a:p>
            <a:pPr marL="0" lvl="0" indent="0" algn="ctr" rtl="0">
              <a:spcBef>
                <a:spcPts val="0"/>
              </a:spcBef>
              <a:spcAft>
                <a:spcPts val="0"/>
              </a:spcAft>
              <a:buNone/>
            </a:pPr>
            <a:r>
              <a:rPr lang="en-GB" sz="2400">
                <a:solidFill>
                  <a:srgbClr val="FFFFFF"/>
                </a:solidFill>
                <a:latin typeface="Varela Round"/>
                <a:ea typeface="Varela Round"/>
                <a:cs typeface="Varela Round"/>
                <a:sym typeface="Varela Round"/>
              </a:rPr>
              <a:t>for both students and teachers</a:t>
            </a:r>
            <a:endParaRPr sz="2400">
              <a:solidFill>
                <a:srgbClr val="FFFFFF"/>
              </a:solidFill>
              <a:latin typeface="Varela Round"/>
              <a:ea typeface="Varela Round"/>
              <a:cs typeface="Varela Round"/>
              <a:sym typeface="Varela Round"/>
            </a:endParaRPr>
          </a:p>
        </p:txBody>
      </p:sp>
      <p:pic>
        <p:nvPicPr>
          <p:cNvPr id="103" name="Google Shape;103;p21"/>
          <p:cNvPicPr preferRelativeResize="0"/>
          <p:nvPr/>
        </p:nvPicPr>
        <p:blipFill>
          <a:blip r:embed="rId4">
            <a:alphaModFix/>
          </a:blip>
          <a:stretch>
            <a:fillRect/>
          </a:stretch>
        </p:blipFill>
        <p:spPr>
          <a:xfrm rot="1689337">
            <a:off x="-823527" y="404306"/>
            <a:ext cx="1730501" cy="169203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pic>
        <p:nvPicPr>
          <p:cNvPr id="108" name="Google Shape;108;p22"/>
          <p:cNvPicPr preferRelativeResize="0"/>
          <p:nvPr/>
        </p:nvPicPr>
        <p:blipFill>
          <a:blip r:embed="rId4">
            <a:alphaModFix/>
          </a:blip>
          <a:stretch>
            <a:fillRect/>
          </a:stretch>
        </p:blipFill>
        <p:spPr>
          <a:xfrm>
            <a:off x="5136275" y="2020975"/>
            <a:ext cx="1216950" cy="1145950"/>
          </a:xfrm>
          <a:prstGeom prst="rect">
            <a:avLst/>
          </a:prstGeom>
          <a:noFill/>
          <a:ln>
            <a:noFill/>
          </a:ln>
        </p:spPr>
      </p:pic>
      <p:sp>
        <p:nvSpPr>
          <p:cNvPr id="109" name="Google Shape;109;p22"/>
          <p:cNvSpPr txBox="1"/>
          <p:nvPr/>
        </p:nvSpPr>
        <p:spPr>
          <a:xfrm>
            <a:off x="2856450" y="2319750"/>
            <a:ext cx="2181600"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FFFFFF"/>
                </a:solidFill>
                <a:latin typeface="Varela Round"/>
                <a:ea typeface="Varela Round"/>
                <a:cs typeface="Varela Round"/>
                <a:sym typeface="Varela Round"/>
              </a:rPr>
              <a:t>Nick Brierley</a:t>
            </a:r>
            <a:endParaRPr>
              <a:solidFill>
                <a:srgbClr val="FFFFFF"/>
              </a:solidFill>
              <a:latin typeface="Varela Round"/>
              <a:ea typeface="Varela Round"/>
              <a:cs typeface="Varela Round"/>
              <a:sym typeface="Varela Round"/>
            </a:endParaRPr>
          </a:p>
        </p:txBody>
      </p:sp>
    </p:spTree>
  </p:cSld>
  <p:clrMapOvr>
    <a:masterClrMapping/>
  </p:clrMapOvr>
</p:sld>
</file>

<file path=ppt/theme/theme1.xml><?xml version="1.0" encoding="utf-8"?>
<a:theme xmlns:a="http://schemas.openxmlformats.org/drawingml/2006/main" name="Texthelp Grey">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694</Words>
  <Application>Microsoft Office PowerPoint</Application>
  <PresentationFormat>On-screen Show (16:9)</PresentationFormat>
  <Paragraphs>113</Paragraphs>
  <Slides>52</Slides>
  <Notes>52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Dancing Script</vt:lpstr>
      <vt:lpstr>Varela Round</vt:lpstr>
      <vt:lpstr>Arial</vt:lpstr>
      <vt:lpstr>Caveat</vt:lpstr>
      <vt:lpstr>Texthelp Grey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Abby Corrigan</cp:lastModifiedBy>
  <cp:revision>1</cp:revision>
  <dcterms:modified xsi:type="dcterms:W3CDTF">2019-09-11T13:32:14Z</dcterms:modified>
</cp:coreProperties>
</file>