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9144000" cy="5143500" type="screen16x9"/>
  <p:notesSz cx="6858000" cy="9144000"/>
  <p:embeddedFontLst>
    <p:embeddedFont>
      <p:font typeface="Caveat" panose="020B0604020202020204" charset="0"/>
      <p:regular r:id="rId55"/>
      <p:bold r:id="rId56"/>
    </p:embeddedFont>
    <p:embeddedFont>
      <p:font typeface="Dancing Script" panose="020B0604020202020204" charset="0"/>
      <p:regular r:id="rId57"/>
      <p:bold r:id="rId58"/>
    </p:embeddedFont>
    <p:embeddedFont>
      <p:font typeface="Varela Round" panose="020B0604020202020204" charset="-79"/>
      <p:regular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854" y="41"/>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627d145b40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627d145b40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627d145b40_0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627d145b40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627d145b40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627d145b40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627d145b40_0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627d145b40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627d145b40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627d145b40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627d145b40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627d145b40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62a041b844_1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62a041b844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627d145b40_0_3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627d145b40_0_3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627d145b40_0_3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627d145b40_0_3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627d145b40_0_3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627d145b40_0_3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62a041b844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62a041b84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62a041b844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62a041b844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62a041b84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62a041b84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62a041b844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62a041b844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62a041b844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62a041b844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627d145b40_0_3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627d145b40_0_3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628f97e011_13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628f97e011_1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628f97e011_13_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628f97e011_13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628f97e011_13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628f97e011_13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627d145b40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627d145b40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7d145b40_0_4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7d145b40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628f97e011_13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628f97e011_13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628f97e011_13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628f97e011_13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628f97e011_13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628f97e011_13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628f97e011_13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628f97e011_13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627d145b40_0_3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627d145b40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627d145b40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627d145b40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62a041b844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62a041b844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62a041b844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62a041b84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62a041b844_0_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62a041b844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62a041b844_0_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62a041b844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62a041b844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62a041b844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627d145b40_0_1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627d145b40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627d145b40_0_3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627d145b40_0_3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27d145b40_0_1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27d145b40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62a041b84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62a041b84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62a041b844_0_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62a041b844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62a041b844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62a041b844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62a041b844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62a041b84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62a041b844_0_1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4" name="Google Shape;284;g62a041b844_0_1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627d145b40_0_4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627d145b40_0_4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628f97e011_13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628f97e011_13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628f97e011_13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2" name="Google Shape;302;g628f97e011_13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628f97e011_13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628f97e011_13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628f97e011_13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628f97e011_13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628f97e011_13_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628f97e011_13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627d145b40_0_1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1" name="Google Shape;331;g627d145b40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627d145b40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627d145b40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627d145b40_0_3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627d145b40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628642169c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8" name="Google Shape;348;g628642169c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627d145b40_0_3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627d145b40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627d145b40_0_3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627d145b40_0_3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 name="Google Shape;23;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1" name="Google Shape;4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7" name="Google Shape;47;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8" name="Google Shape;48;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666A7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Varela Round"/>
              <a:buNone/>
              <a:defRPr sz="2800">
                <a:solidFill>
                  <a:schemeClr val="dk1"/>
                </a:solidFill>
                <a:latin typeface="Varela Round"/>
                <a:ea typeface="Varela Round"/>
                <a:cs typeface="Varela Round"/>
                <a:sym typeface="Varela Roun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Varela Round"/>
              <a:buChar char="●"/>
              <a:defRPr sz="1800">
                <a:solidFill>
                  <a:schemeClr val="dk2"/>
                </a:solidFill>
                <a:latin typeface="Varela Round"/>
                <a:ea typeface="Varela Round"/>
                <a:cs typeface="Varela Round"/>
                <a:sym typeface="Varela Round"/>
              </a:defRPr>
            </a:lvl1pPr>
            <a:lvl2pPr marL="914400" lvl="1"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2pPr>
            <a:lvl3pPr marL="1371600" lvl="2"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3pPr>
            <a:lvl4pPr marL="1828800" lvl="3"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4pPr>
            <a:lvl5pPr marL="2286000" lvl="4"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5pPr>
            <a:lvl6pPr marL="2743200" lvl="5"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6pPr>
            <a:lvl7pPr marL="3200400" lvl="6"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7pPr>
            <a:lvl8pPr marL="3657600" lvl="7" indent="-317500">
              <a:lnSpc>
                <a:spcPct val="115000"/>
              </a:lnSpc>
              <a:spcBef>
                <a:spcPts val="1600"/>
              </a:spcBef>
              <a:spcAft>
                <a:spcPts val="0"/>
              </a:spcAft>
              <a:buClr>
                <a:schemeClr val="dk2"/>
              </a:buClr>
              <a:buSzPts val="1400"/>
              <a:buFont typeface="Varela Round"/>
              <a:buChar char="○"/>
              <a:defRPr>
                <a:solidFill>
                  <a:schemeClr val="dk2"/>
                </a:solidFill>
                <a:latin typeface="Varela Round"/>
                <a:ea typeface="Varela Round"/>
                <a:cs typeface="Varela Round"/>
                <a:sym typeface="Varela Round"/>
              </a:defRPr>
            </a:lvl8pPr>
            <a:lvl9pPr marL="4114800" lvl="8" indent="-317500">
              <a:lnSpc>
                <a:spcPct val="115000"/>
              </a:lnSpc>
              <a:spcBef>
                <a:spcPts val="1600"/>
              </a:spcBef>
              <a:spcAft>
                <a:spcPts val="1600"/>
              </a:spcAft>
              <a:buClr>
                <a:schemeClr val="dk2"/>
              </a:buClr>
              <a:buSzPts val="1400"/>
              <a:buFont typeface="Varela Round"/>
              <a:buChar char="■"/>
              <a:defRPr>
                <a:solidFill>
                  <a:schemeClr val="dk2"/>
                </a:solidFill>
                <a:latin typeface="Varela Round"/>
                <a:ea typeface="Varela Round"/>
                <a:cs typeface="Varela Round"/>
                <a:sym typeface="Varela Round"/>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pic>
        <p:nvPicPr>
          <p:cNvPr id="9" name="Google Shape;9;p1" descr="Texthelp_Logo_1colour_White_RGB.png"/>
          <p:cNvPicPr preferRelativeResize="0"/>
          <p:nvPr/>
        </p:nvPicPr>
        <p:blipFill>
          <a:blip r:embed="rId14">
            <a:alphaModFix/>
          </a:blip>
          <a:stretch>
            <a:fillRect/>
          </a:stretch>
        </p:blipFill>
        <p:spPr>
          <a:xfrm>
            <a:off x="8100650" y="189400"/>
            <a:ext cx="797901" cy="1581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hyperlink" Target="http://www.personalizelearning.com/2013/03/new-personalization-vs-differentiation.html"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0.gi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1.xml"/><Relationship Id="rId4" Type="http://schemas.openxmlformats.org/officeDocument/2006/relationships/image" Target="../media/image17.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18.jp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1.xml"/><Relationship Id="rId5" Type="http://schemas.openxmlformats.org/officeDocument/2006/relationships/image" Target="../media/image20.jp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1.xml"/><Relationship Id="rId5" Type="http://schemas.openxmlformats.org/officeDocument/2006/relationships/image" Target="../media/image22.png"/><Relationship Id="rId4" Type="http://schemas.openxmlformats.org/officeDocument/2006/relationships/image" Target="../media/image21.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26.png"/><Relationship Id="rId4" Type="http://schemas.openxmlformats.org/officeDocument/2006/relationships/image" Target="../media/image25.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11.xml"/><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11.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11.xml"/><Relationship Id="rId5" Type="http://schemas.openxmlformats.org/officeDocument/2006/relationships/hyperlink" Target="https://www.texthelp.com/en-au/company/education-blog/" TargetMode="External"/><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11.xml"/><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png"/><Relationship Id="rId7"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1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
        <p:cNvGrpSpPr/>
        <p:nvPr/>
      </p:nvGrpSpPr>
      <p:grpSpPr>
        <a:xfrm>
          <a:off x="0" y="0"/>
          <a:ext cx="0" cy="0"/>
          <a:chOff x="0" y="0"/>
          <a:chExt cx="0" cy="0"/>
        </a:xfrm>
      </p:grpSpPr>
      <p:sp>
        <p:nvSpPr>
          <p:cNvPr id="56" name="Google Shape;56;p14"/>
          <p:cNvSpPr txBox="1"/>
          <p:nvPr/>
        </p:nvSpPr>
        <p:spPr>
          <a:xfrm>
            <a:off x="19675" y="1261275"/>
            <a:ext cx="9144000" cy="1472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the power of personalisation</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technology to transform teaching and learning</a:t>
            </a:r>
            <a:endParaRPr sz="2400">
              <a:solidFill>
                <a:srgbClr val="FFFFFF"/>
              </a:solidFill>
              <a:latin typeface="Varela Round"/>
              <a:ea typeface="Varela Round"/>
              <a:cs typeface="Varela Round"/>
              <a:sym typeface="Varela Round"/>
            </a:endParaRPr>
          </a:p>
          <a:p>
            <a:pPr marL="0" lvl="0" indent="0" algn="ctr" rtl="0">
              <a:spcBef>
                <a:spcPts val="1000"/>
              </a:spcBef>
              <a:spcAft>
                <a:spcPts val="0"/>
              </a:spcAft>
              <a:buNone/>
            </a:pPr>
            <a:endParaRPr sz="800" b="1">
              <a:solidFill>
                <a:srgbClr val="FFFFFF"/>
              </a:solidFill>
              <a:latin typeface="Varela Round"/>
              <a:ea typeface="Varela Round"/>
              <a:cs typeface="Varela Round"/>
              <a:sym typeface="Varela Round"/>
            </a:endParaRPr>
          </a:p>
          <a:p>
            <a:pPr marL="0" lvl="0" indent="0" algn="ctr" rtl="0">
              <a:spcBef>
                <a:spcPts val="1000"/>
              </a:spcBef>
              <a:spcAft>
                <a:spcPts val="0"/>
              </a:spcAft>
              <a:buNone/>
            </a:pPr>
            <a:r>
              <a:rPr lang="en-GB" b="1">
                <a:solidFill>
                  <a:srgbClr val="FFFFFF"/>
                </a:solidFill>
                <a:latin typeface="Varela Round"/>
                <a:ea typeface="Varela Round"/>
                <a:cs typeface="Varela Round"/>
                <a:sym typeface="Varela Round"/>
              </a:rPr>
              <a:t>With Tracey Catling, Nick Brierley &amp; Greg O’Connor</a:t>
            </a:r>
            <a:endParaRPr b="1">
              <a:solidFill>
                <a:srgbClr val="FFFFFF"/>
              </a:solidFill>
              <a:latin typeface="Varela Round"/>
              <a:ea typeface="Varela Round"/>
              <a:cs typeface="Varela Round"/>
              <a:sym typeface="Varela Round"/>
            </a:endParaRPr>
          </a:p>
        </p:txBody>
      </p:sp>
      <p:pic>
        <p:nvPicPr>
          <p:cNvPr id="57" name="Google Shape;57;p14"/>
          <p:cNvPicPr preferRelativeResize="0"/>
          <p:nvPr/>
        </p:nvPicPr>
        <p:blipFill>
          <a:blip r:embed="rId4">
            <a:alphaModFix/>
          </a:blip>
          <a:stretch>
            <a:fillRect/>
          </a:stretch>
        </p:blipFill>
        <p:spPr>
          <a:xfrm>
            <a:off x="2705850" y="3231500"/>
            <a:ext cx="3732300" cy="1248225"/>
          </a:xfrm>
          <a:prstGeom prst="rect">
            <a:avLst/>
          </a:prstGeom>
          <a:noFill/>
          <a:ln>
            <a:noFill/>
          </a:ln>
        </p:spPr>
      </p:pic>
      <p:pic>
        <p:nvPicPr>
          <p:cNvPr id="58" name="Google Shape;58;p14"/>
          <p:cNvPicPr preferRelativeResize="0"/>
          <p:nvPr/>
        </p:nvPicPr>
        <p:blipFill>
          <a:blip r:embed="rId5">
            <a:alphaModFix/>
          </a:blip>
          <a:stretch>
            <a:fillRect/>
          </a:stretch>
        </p:blipFill>
        <p:spPr>
          <a:xfrm>
            <a:off x="1" y="3426975"/>
            <a:ext cx="1419749" cy="13881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
        <p:cNvGrpSpPr/>
        <p:nvPr/>
      </p:nvGrpSpPr>
      <p:grpSpPr>
        <a:xfrm>
          <a:off x="0" y="0"/>
          <a:ext cx="0" cy="0"/>
          <a:chOff x="0" y="0"/>
          <a:chExt cx="0" cy="0"/>
        </a:xfrm>
      </p:grpSpPr>
      <p:sp>
        <p:nvSpPr>
          <p:cNvPr id="63" name="Google Shape;63;p15"/>
          <p:cNvSpPr txBox="1"/>
          <p:nvPr/>
        </p:nvSpPr>
        <p:spPr>
          <a:xfrm>
            <a:off x="1752300" y="741825"/>
            <a:ext cx="4419600" cy="106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FFFF"/>
                </a:solidFill>
                <a:latin typeface="Varela Round"/>
                <a:ea typeface="Varela Round"/>
                <a:cs typeface="Varela Round"/>
                <a:sym typeface="Varela Round"/>
              </a:rPr>
              <a:t>Greg O’Connor</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r>
              <a:rPr lang="en-GB">
                <a:solidFill>
                  <a:srgbClr val="FFFFFF"/>
                </a:solidFill>
                <a:latin typeface="Varela Round"/>
                <a:ea typeface="Varela Round"/>
                <a:cs typeface="Varela Round"/>
                <a:sym typeface="Varela Round"/>
              </a:rPr>
              <a:t>Asia Pacific EdTech Manager, Texthelp</a:t>
            </a:r>
            <a:r>
              <a:rPr lang="en-GB" sz="2400">
                <a:solidFill>
                  <a:srgbClr val="FFFFFF"/>
                </a:solidFill>
                <a:latin typeface="Varela Round"/>
                <a:ea typeface="Varela Round"/>
                <a:cs typeface="Varela Round"/>
                <a:sym typeface="Varela Round"/>
              </a:rPr>
              <a:t> </a:t>
            </a:r>
            <a:endParaRPr sz="2400">
              <a:solidFill>
                <a:srgbClr val="FFFFFF"/>
              </a:solidFill>
              <a:latin typeface="Varela Round"/>
              <a:ea typeface="Varela Round"/>
              <a:cs typeface="Varela Round"/>
              <a:sym typeface="Varela Round"/>
            </a:endParaRPr>
          </a:p>
        </p:txBody>
      </p:sp>
      <p:pic>
        <p:nvPicPr>
          <p:cNvPr id="64" name="Google Shape;64;p15"/>
          <p:cNvPicPr preferRelativeResize="0"/>
          <p:nvPr/>
        </p:nvPicPr>
        <p:blipFill>
          <a:blip r:embed="rId4">
            <a:alphaModFix/>
          </a:blip>
          <a:stretch>
            <a:fillRect/>
          </a:stretch>
        </p:blipFill>
        <p:spPr>
          <a:xfrm rot="1689337">
            <a:off x="-842427" y="409031"/>
            <a:ext cx="1730501" cy="1692039"/>
          </a:xfrm>
          <a:prstGeom prst="rect">
            <a:avLst/>
          </a:prstGeom>
          <a:noFill/>
          <a:ln>
            <a:noFill/>
          </a:ln>
        </p:spPr>
      </p:pic>
      <p:pic>
        <p:nvPicPr>
          <p:cNvPr id="65" name="Google Shape;65;p15"/>
          <p:cNvPicPr preferRelativeResize="0"/>
          <p:nvPr/>
        </p:nvPicPr>
        <p:blipFill>
          <a:blip r:embed="rId5">
            <a:alphaModFix/>
          </a:blip>
          <a:stretch>
            <a:fillRect/>
          </a:stretch>
        </p:blipFill>
        <p:spPr>
          <a:xfrm>
            <a:off x="6171898" y="573013"/>
            <a:ext cx="1306725" cy="1235925"/>
          </a:xfrm>
          <a:prstGeom prst="rect">
            <a:avLst/>
          </a:prstGeom>
          <a:noFill/>
          <a:ln>
            <a:noFill/>
          </a:ln>
        </p:spPr>
      </p:pic>
      <p:pic>
        <p:nvPicPr>
          <p:cNvPr id="66" name="Google Shape;66;p15"/>
          <p:cNvPicPr preferRelativeResize="0"/>
          <p:nvPr/>
        </p:nvPicPr>
        <p:blipFill>
          <a:blip r:embed="rId6">
            <a:alphaModFix/>
          </a:blip>
          <a:stretch>
            <a:fillRect/>
          </a:stretch>
        </p:blipFill>
        <p:spPr>
          <a:xfrm>
            <a:off x="6301475" y="3443875"/>
            <a:ext cx="1216950" cy="1145950"/>
          </a:xfrm>
          <a:prstGeom prst="rect">
            <a:avLst/>
          </a:prstGeom>
          <a:noFill/>
          <a:ln>
            <a:noFill/>
          </a:ln>
        </p:spPr>
      </p:pic>
      <p:pic>
        <p:nvPicPr>
          <p:cNvPr id="67" name="Google Shape;67;p15"/>
          <p:cNvPicPr preferRelativeResize="0"/>
          <p:nvPr/>
        </p:nvPicPr>
        <p:blipFill>
          <a:blip r:embed="rId7">
            <a:alphaModFix/>
          </a:blip>
          <a:stretch>
            <a:fillRect/>
          </a:stretch>
        </p:blipFill>
        <p:spPr>
          <a:xfrm>
            <a:off x="6257101" y="2022624"/>
            <a:ext cx="1177150" cy="1113108"/>
          </a:xfrm>
          <a:prstGeom prst="rect">
            <a:avLst/>
          </a:prstGeom>
          <a:noFill/>
          <a:ln>
            <a:noFill/>
          </a:ln>
        </p:spPr>
      </p:pic>
      <p:sp>
        <p:nvSpPr>
          <p:cNvPr id="68" name="Google Shape;68;p15"/>
          <p:cNvSpPr txBox="1"/>
          <p:nvPr/>
        </p:nvSpPr>
        <p:spPr>
          <a:xfrm>
            <a:off x="1752300" y="1915125"/>
            <a:ext cx="4419600" cy="132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FFFF"/>
                </a:solidFill>
                <a:latin typeface="Varela Round"/>
                <a:ea typeface="Varela Round"/>
                <a:cs typeface="Varela Round"/>
                <a:sym typeface="Varela Round"/>
              </a:rPr>
              <a:t>Tracey Catling</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r>
              <a:rPr lang="en-GB">
                <a:solidFill>
                  <a:srgbClr val="FFFFFF"/>
                </a:solidFill>
                <a:latin typeface="Varela Round"/>
                <a:ea typeface="Varela Round"/>
                <a:cs typeface="Varela Round"/>
                <a:sym typeface="Varela Round"/>
              </a:rPr>
              <a:t>Leader of Learning - Curriculum Support </a:t>
            </a:r>
            <a:endParaRPr>
              <a:solidFill>
                <a:srgbClr val="FFFFFF"/>
              </a:solidFill>
              <a:latin typeface="Varela Round"/>
              <a:ea typeface="Varela Round"/>
              <a:cs typeface="Varela Round"/>
              <a:sym typeface="Varela Round"/>
            </a:endParaRPr>
          </a:p>
          <a:p>
            <a:pPr marL="0" lvl="0" indent="0" algn="l" rtl="0">
              <a:spcBef>
                <a:spcPts val="0"/>
              </a:spcBef>
              <a:spcAft>
                <a:spcPts val="0"/>
              </a:spcAft>
              <a:buNone/>
            </a:pPr>
            <a:r>
              <a:rPr lang="en-GB">
                <a:solidFill>
                  <a:srgbClr val="FFFFFF"/>
                </a:solidFill>
                <a:latin typeface="Varela Round"/>
                <a:ea typeface="Varela Round"/>
                <a:cs typeface="Varela Round"/>
                <a:sym typeface="Varela Round"/>
              </a:rPr>
              <a:t>eLearning Mentor</a:t>
            </a:r>
            <a:endParaRPr>
              <a:solidFill>
                <a:srgbClr val="FFFFFF"/>
              </a:solidFill>
              <a:latin typeface="Varela Round"/>
              <a:ea typeface="Varela Round"/>
              <a:cs typeface="Varela Round"/>
              <a:sym typeface="Varela Round"/>
            </a:endParaRPr>
          </a:p>
          <a:p>
            <a:pPr marL="0" lvl="0" indent="0" algn="l" rtl="0">
              <a:spcBef>
                <a:spcPts val="0"/>
              </a:spcBef>
              <a:spcAft>
                <a:spcPts val="0"/>
              </a:spcAft>
              <a:buNone/>
            </a:pPr>
            <a:r>
              <a:rPr lang="en-GB">
                <a:solidFill>
                  <a:srgbClr val="FFFFFF"/>
                </a:solidFill>
                <a:latin typeface="Varela Round"/>
                <a:ea typeface="Varela Round"/>
                <a:cs typeface="Varela Round"/>
                <a:sym typeface="Varela Round"/>
              </a:rPr>
              <a:t>St Augustine's Primary School</a:t>
            </a:r>
            <a:endParaRPr>
              <a:solidFill>
                <a:srgbClr val="FFFFFF"/>
              </a:solidFill>
              <a:latin typeface="Varela Round"/>
              <a:ea typeface="Varela Round"/>
              <a:cs typeface="Varela Round"/>
              <a:sym typeface="Varela Round"/>
            </a:endParaRPr>
          </a:p>
          <a:p>
            <a:pPr marL="0" lvl="0" indent="0" algn="l" rtl="0">
              <a:spcBef>
                <a:spcPts val="0"/>
              </a:spcBef>
              <a:spcAft>
                <a:spcPts val="0"/>
              </a:spcAft>
              <a:buClr>
                <a:schemeClr val="dk1"/>
              </a:buClr>
              <a:buSzPts val="1100"/>
              <a:buFont typeface="Arial"/>
              <a:buNone/>
            </a:pPr>
            <a:r>
              <a:rPr lang="en-GB">
                <a:solidFill>
                  <a:schemeClr val="lt1"/>
                </a:solidFill>
                <a:latin typeface="Varela Round"/>
                <a:ea typeface="Varela Round"/>
                <a:cs typeface="Varela Round"/>
                <a:sym typeface="Varela Round"/>
              </a:rPr>
              <a:t>Lismore Catholic Schools</a:t>
            </a:r>
            <a:endParaRPr>
              <a:solidFill>
                <a:srgbClr val="FFFFFF"/>
              </a:solidFill>
              <a:latin typeface="Varela Round"/>
              <a:ea typeface="Varela Round"/>
              <a:cs typeface="Varela Round"/>
              <a:sym typeface="Varela Round"/>
            </a:endParaRPr>
          </a:p>
        </p:txBody>
      </p:sp>
      <p:sp>
        <p:nvSpPr>
          <p:cNvPr id="69" name="Google Shape;69;p15"/>
          <p:cNvSpPr txBox="1"/>
          <p:nvPr/>
        </p:nvSpPr>
        <p:spPr>
          <a:xfrm>
            <a:off x="1752300" y="3338100"/>
            <a:ext cx="4504800" cy="135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FFFF"/>
                </a:solidFill>
                <a:latin typeface="Varela Round"/>
                <a:ea typeface="Varela Round"/>
                <a:cs typeface="Varela Round"/>
                <a:sym typeface="Varela Round"/>
              </a:rPr>
              <a:t>Nick Brierley</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r>
              <a:rPr lang="en-GB">
                <a:solidFill>
                  <a:schemeClr val="lt1"/>
                </a:solidFill>
                <a:latin typeface="Varela Round"/>
                <a:ea typeface="Varela Round"/>
                <a:cs typeface="Varela Round"/>
                <a:sym typeface="Varela Round"/>
              </a:rPr>
              <a:t>Y6 Teacher and School Exec</a:t>
            </a:r>
            <a:endParaRPr>
              <a:solidFill>
                <a:srgbClr val="FFFFFF"/>
              </a:solidFill>
              <a:latin typeface="Varela Round"/>
              <a:ea typeface="Varela Round"/>
              <a:cs typeface="Varela Round"/>
              <a:sym typeface="Varela Round"/>
            </a:endParaRPr>
          </a:p>
          <a:p>
            <a:pPr marL="0" lvl="0" indent="0" algn="l" rtl="0">
              <a:spcBef>
                <a:spcPts val="0"/>
              </a:spcBef>
              <a:spcAft>
                <a:spcPts val="0"/>
              </a:spcAft>
              <a:buNone/>
            </a:pPr>
            <a:r>
              <a:rPr lang="en-GB">
                <a:solidFill>
                  <a:srgbClr val="FFFFFF"/>
                </a:solidFill>
                <a:latin typeface="Varela Round"/>
                <a:ea typeface="Varela Round"/>
                <a:cs typeface="Varela Round"/>
                <a:sym typeface="Varela Round"/>
              </a:rPr>
              <a:t>Sacred Heart Catholic Primary School, Mosman</a:t>
            </a:r>
            <a:endParaRPr>
              <a:solidFill>
                <a:srgbClr val="FFFFFF"/>
              </a:solidFill>
              <a:latin typeface="Varela Round"/>
              <a:ea typeface="Varela Round"/>
              <a:cs typeface="Varela Round"/>
              <a:sym typeface="Varela Round"/>
            </a:endParaRPr>
          </a:p>
          <a:p>
            <a:pPr marL="0" lvl="0" indent="0" algn="l" rtl="0">
              <a:spcBef>
                <a:spcPts val="0"/>
              </a:spcBef>
              <a:spcAft>
                <a:spcPts val="0"/>
              </a:spcAft>
              <a:buClr>
                <a:schemeClr val="dk1"/>
              </a:buClr>
              <a:buSzPts val="1100"/>
              <a:buFont typeface="Arial"/>
              <a:buNone/>
            </a:pPr>
            <a:r>
              <a:rPr lang="en-GB">
                <a:solidFill>
                  <a:schemeClr val="lt1"/>
                </a:solidFill>
                <a:latin typeface="Varela Round"/>
                <a:ea typeface="Varela Round"/>
                <a:cs typeface="Varela Round"/>
                <a:sym typeface="Varela Round"/>
              </a:rPr>
              <a:t>Sydney Catholic Schools</a:t>
            </a:r>
            <a:endParaRPr>
              <a:solidFill>
                <a:schemeClr val="lt1"/>
              </a:solidFill>
              <a:latin typeface="Varela Round"/>
              <a:ea typeface="Varela Round"/>
              <a:cs typeface="Varela Round"/>
              <a:sym typeface="Varela Round"/>
            </a:endParaRPr>
          </a:p>
          <a:p>
            <a:pPr marL="0" lvl="0" indent="0" algn="l" rtl="0">
              <a:spcBef>
                <a:spcPts val="0"/>
              </a:spcBef>
              <a:spcAft>
                <a:spcPts val="0"/>
              </a:spcAft>
              <a:buClr>
                <a:schemeClr val="dk1"/>
              </a:buClr>
              <a:buSzPts val="1100"/>
              <a:buFont typeface="Arial"/>
              <a:buNone/>
            </a:pPr>
            <a:r>
              <a:rPr lang="en-GB">
                <a:solidFill>
                  <a:schemeClr val="lt1"/>
                </a:solidFill>
                <a:latin typeface="Varela Round"/>
                <a:ea typeface="Varela Round"/>
                <a:cs typeface="Varela Round"/>
                <a:sym typeface="Varela Round"/>
              </a:rPr>
              <a:t>Google Certified Educator and Innovator</a:t>
            </a:r>
            <a:endParaRPr>
              <a:solidFill>
                <a:schemeClr val="lt1"/>
              </a:solidFill>
              <a:latin typeface="Varela Round"/>
              <a:ea typeface="Varela Round"/>
              <a:cs typeface="Varela Round"/>
              <a:sym typeface="Varela Round"/>
            </a:endParaRPr>
          </a:p>
          <a:p>
            <a:pPr marL="0" lvl="0" indent="0" algn="l" rtl="0">
              <a:spcBef>
                <a:spcPts val="0"/>
              </a:spcBef>
              <a:spcAft>
                <a:spcPts val="0"/>
              </a:spcAft>
              <a:buClr>
                <a:schemeClr val="dk1"/>
              </a:buClr>
              <a:buSzPts val="1100"/>
              <a:buFont typeface="Arial"/>
              <a:buNone/>
            </a:pPr>
            <a:r>
              <a:rPr lang="en-GB">
                <a:solidFill>
                  <a:schemeClr val="lt1"/>
                </a:solidFill>
                <a:latin typeface="Varela Round"/>
                <a:ea typeface="Varela Round"/>
                <a:cs typeface="Varela Round"/>
                <a:sym typeface="Varela Round"/>
              </a:rPr>
              <a:t>Breakout EDU Authorised Trainer</a:t>
            </a:r>
            <a:endParaRPr>
              <a:solidFill>
                <a:schemeClr val="lt1"/>
              </a:solidFill>
              <a:latin typeface="Varela Round"/>
              <a:ea typeface="Varela Round"/>
              <a:cs typeface="Varela Round"/>
              <a:sym typeface="Varela Round"/>
            </a:endParaRPr>
          </a:p>
          <a:p>
            <a:pPr marL="0" lvl="0" indent="0" algn="l" rtl="0">
              <a:spcBef>
                <a:spcPts val="0"/>
              </a:spcBef>
              <a:spcAft>
                <a:spcPts val="0"/>
              </a:spcAft>
              <a:buClr>
                <a:schemeClr val="dk1"/>
              </a:buClr>
              <a:buSzPts val="1100"/>
              <a:buFont typeface="Arial"/>
              <a:buNone/>
            </a:pPr>
            <a:endParaRPr>
              <a:solidFill>
                <a:schemeClr val="lt1"/>
              </a:solidFill>
              <a:latin typeface="Varela Round"/>
              <a:ea typeface="Varela Round"/>
              <a:cs typeface="Varela Round"/>
              <a:sym typeface="Varela Rou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
        <p:cNvGrpSpPr/>
        <p:nvPr/>
      </p:nvGrpSpPr>
      <p:grpSpPr>
        <a:xfrm>
          <a:off x="0" y="0"/>
          <a:ext cx="0" cy="0"/>
          <a:chOff x="0" y="0"/>
          <a:chExt cx="0" cy="0"/>
        </a:xfrm>
      </p:grpSpPr>
      <p:sp>
        <p:nvSpPr>
          <p:cNvPr id="74" name="Google Shape;74;p16"/>
          <p:cNvSpPr txBox="1"/>
          <p:nvPr/>
        </p:nvSpPr>
        <p:spPr>
          <a:xfrm>
            <a:off x="0" y="989800"/>
            <a:ext cx="9144000" cy="2900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What is personalised learning?</a:t>
            </a:r>
            <a:endParaRPr sz="3600">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24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Tailoring learning for each student’s strengths, needs and interests–including enabling student voice and choice in what, how, when and where they learn–to provide flexibility and supports to ensure mastery of the highest standards possible.</a:t>
            </a:r>
            <a:endParaRPr sz="2400">
              <a:solidFill>
                <a:srgbClr val="FFFFFF"/>
              </a:solidFill>
              <a:latin typeface="Varela Round"/>
              <a:ea typeface="Varela Round"/>
              <a:cs typeface="Varela Round"/>
              <a:sym typeface="Varela Round"/>
            </a:endParaRPr>
          </a:p>
        </p:txBody>
      </p:sp>
      <p:sp>
        <p:nvSpPr>
          <p:cNvPr id="75" name="Google Shape;75;p16"/>
          <p:cNvSpPr txBox="1"/>
          <p:nvPr/>
        </p:nvSpPr>
        <p:spPr>
          <a:xfrm>
            <a:off x="2300250" y="4704125"/>
            <a:ext cx="4543500" cy="3024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800">
                <a:solidFill>
                  <a:srgbClr val="FFFFFF"/>
                </a:solidFill>
                <a:latin typeface="Varela Round"/>
                <a:ea typeface="Varela Round"/>
                <a:cs typeface="Varela Round"/>
                <a:sym typeface="Varela Round"/>
              </a:rPr>
              <a:t>https://www.inacol.org/news/what-is-personalized-learning/</a:t>
            </a:r>
            <a:endParaRPr sz="800">
              <a:solidFill>
                <a:srgbClr val="FFFFFF"/>
              </a:solidFill>
              <a:latin typeface="Varela Round"/>
              <a:ea typeface="Varela Round"/>
              <a:cs typeface="Varela Round"/>
              <a:sym typeface="Varela Roun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9"/>
        <p:cNvGrpSpPr/>
        <p:nvPr/>
      </p:nvGrpSpPr>
      <p:grpSpPr>
        <a:xfrm>
          <a:off x="0" y="0"/>
          <a:ext cx="0" cy="0"/>
          <a:chOff x="0" y="0"/>
          <a:chExt cx="0" cy="0"/>
        </a:xfrm>
      </p:grpSpPr>
      <p:sp>
        <p:nvSpPr>
          <p:cNvPr id="80" name="Google Shape;80;p17"/>
          <p:cNvSpPr txBox="1"/>
          <p:nvPr/>
        </p:nvSpPr>
        <p:spPr>
          <a:xfrm>
            <a:off x="0" y="574025"/>
            <a:ext cx="9144000" cy="106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Personalisation vs. Differentiation vs. Individualisation</a:t>
            </a:r>
            <a:endParaRPr sz="2400">
              <a:solidFill>
                <a:srgbClr val="FFFFFF"/>
              </a:solidFill>
              <a:latin typeface="Varela Round"/>
              <a:ea typeface="Varela Round"/>
              <a:cs typeface="Varela Round"/>
              <a:sym typeface="Varela Round"/>
            </a:endParaRPr>
          </a:p>
        </p:txBody>
      </p:sp>
      <p:sp>
        <p:nvSpPr>
          <p:cNvPr id="81" name="Google Shape;81;p17"/>
          <p:cNvSpPr txBox="1"/>
          <p:nvPr/>
        </p:nvSpPr>
        <p:spPr>
          <a:xfrm>
            <a:off x="2183200" y="4704125"/>
            <a:ext cx="4660500" cy="302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800">
                <a:solidFill>
                  <a:srgbClr val="FFFFFF"/>
                </a:solidFill>
                <a:uFill>
                  <a:noFill/>
                </a:uFill>
                <a:latin typeface="Varela Round"/>
                <a:ea typeface="Varela Round"/>
                <a:cs typeface="Varela Round"/>
                <a:sym typeface="Varela Round"/>
                <a:hlinkClick r:id="rId4"/>
              </a:rPr>
              <a:t>http://www.personalizelearning.com/2013/03/new-personalization-vs-differentiation.html</a:t>
            </a:r>
            <a:endParaRPr sz="800">
              <a:solidFill>
                <a:srgbClr val="FFFFFF"/>
              </a:solidFill>
              <a:latin typeface="Varela Round"/>
              <a:ea typeface="Varela Round"/>
              <a:cs typeface="Varela Round"/>
              <a:sym typeface="Varela Round"/>
            </a:endParaRPr>
          </a:p>
        </p:txBody>
      </p:sp>
      <p:pic>
        <p:nvPicPr>
          <p:cNvPr id="82" name="Google Shape;82;p17"/>
          <p:cNvPicPr preferRelativeResize="0"/>
          <p:nvPr/>
        </p:nvPicPr>
        <p:blipFill>
          <a:blip r:embed="rId5">
            <a:alphaModFix/>
          </a:blip>
          <a:stretch>
            <a:fillRect/>
          </a:stretch>
        </p:blipFill>
        <p:spPr>
          <a:xfrm>
            <a:off x="1383663" y="1400075"/>
            <a:ext cx="6587523" cy="3081349"/>
          </a:xfrm>
          <a:prstGeom prst="rect">
            <a:avLst/>
          </a:prstGeom>
          <a:noFill/>
          <a:ln>
            <a:noFill/>
          </a:ln>
          <a:effectLst>
            <a:outerShdw blurRad="100013" dist="133350" dir="3120000" algn="bl" rotWithShape="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6"/>
        <p:cNvGrpSpPr/>
        <p:nvPr/>
      </p:nvGrpSpPr>
      <p:grpSpPr>
        <a:xfrm>
          <a:off x="0" y="0"/>
          <a:ext cx="0" cy="0"/>
          <a:chOff x="0" y="0"/>
          <a:chExt cx="0" cy="0"/>
        </a:xfrm>
      </p:grpSpPr>
      <p:pic>
        <p:nvPicPr>
          <p:cNvPr id="87" name="Google Shape;87;p18"/>
          <p:cNvPicPr preferRelativeResize="0"/>
          <p:nvPr/>
        </p:nvPicPr>
        <p:blipFill rotWithShape="1">
          <a:blip r:embed="rId4">
            <a:alphaModFix/>
          </a:blip>
          <a:srcRect/>
          <a:stretch/>
        </p:blipFill>
        <p:spPr>
          <a:xfrm>
            <a:off x="922700" y="517738"/>
            <a:ext cx="7298601" cy="4108023"/>
          </a:xfrm>
          <a:prstGeom prst="rect">
            <a:avLst/>
          </a:prstGeom>
          <a:noFill/>
          <a:ln>
            <a:noFill/>
          </a:ln>
          <a:effectLst>
            <a:outerShdw blurRad="142875" dist="180975" dir="3180000" algn="bl" rotWithShape="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pic>
        <p:nvPicPr>
          <p:cNvPr id="92" name="Google Shape;92;p19"/>
          <p:cNvPicPr preferRelativeResize="0"/>
          <p:nvPr/>
        </p:nvPicPr>
        <p:blipFill>
          <a:blip r:embed="rId4">
            <a:alphaModFix/>
          </a:blip>
          <a:stretch>
            <a:fillRect/>
          </a:stretch>
        </p:blipFill>
        <p:spPr>
          <a:xfrm>
            <a:off x="922700" y="517738"/>
            <a:ext cx="7298601" cy="4108024"/>
          </a:xfrm>
          <a:prstGeom prst="rect">
            <a:avLst/>
          </a:prstGeom>
          <a:noFill/>
          <a:ln>
            <a:noFill/>
          </a:ln>
          <a:effectLst>
            <a:outerShdw blurRad="142875" dist="180975" dir="3180000" algn="bl" rotWithShape="0">
              <a:srgbClr val="000000">
                <a:alpha val="50000"/>
              </a:srgbClr>
            </a:outerShdw>
          </a:effectLst>
        </p:spPr>
      </p:pic>
    </p:spTree>
  </p:cSld>
  <p:clrMapOvr>
    <a:masterClrMapping/>
  </p:clrMapOvr>
  <mc:AlternateContent xmlns:mc="http://schemas.openxmlformats.org/markup-compatibility/2006" xmlns:p14="http://schemas.microsoft.com/office/powerpoint/2010/main">
    <mc:Choice Requires="p14">
      <p:transition spd="slow">
        <p:fade thruBlk="1"/>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pic>
        <p:nvPicPr>
          <p:cNvPr id="97" name="Google Shape;97;p20"/>
          <p:cNvPicPr preferRelativeResize="0"/>
          <p:nvPr/>
        </p:nvPicPr>
        <p:blipFill rotWithShape="1">
          <a:blip r:embed="rId4">
            <a:alphaModFix/>
          </a:blip>
          <a:srcRect/>
          <a:stretch/>
        </p:blipFill>
        <p:spPr>
          <a:xfrm>
            <a:off x="922700" y="517738"/>
            <a:ext cx="7298601" cy="4108023"/>
          </a:xfrm>
          <a:prstGeom prst="rect">
            <a:avLst/>
          </a:prstGeom>
          <a:noFill/>
          <a:ln>
            <a:noFill/>
          </a:ln>
          <a:effectLst>
            <a:outerShdw blurRad="142875" dist="180975" dir="3180000" algn="bl" rotWithShape="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1"/>
        <p:cNvGrpSpPr/>
        <p:nvPr/>
      </p:nvGrpSpPr>
      <p:grpSpPr>
        <a:xfrm>
          <a:off x="0" y="0"/>
          <a:ext cx="0" cy="0"/>
          <a:chOff x="0" y="0"/>
          <a:chExt cx="0" cy="0"/>
        </a:xfrm>
      </p:grpSpPr>
      <p:sp>
        <p:nvSpPr>
          <p:cNvPr id="102" name="Google Shape;102;p21"/>
          <p:cNvSpPr txBox="1"/>
          <p:nvPr/>
        </p:nvSpPr>
        <p:spPr>
          <a:xfrm>
            <a:off x="0" y="1732050"/>
            <a:ext cx="9144000" cy="1679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600" b="1">
                <a:solidFill>
                  <a:srgbClr val="FFFFFF"/>
                </a:solidFill>
                <a:latin typeface="Varela Round"/>
                <a:ea typeface="Varela Round"/>
                <a:cs typeface="Varela Round"/>
                <a:sym typeface="Varela Round"/>
              </a:rPr>
              <a:t>the power of digital tools </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transform learning environments </a:t>
            </a:r>
            <a:endParaRPr sz="24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for both students and teachers</a:t>
            </a:r>
            <a:endParaRPr sz="2400">
              <a:solidFill>
                <a:srgbClr val="FFFFFF"/>
              </a:solidFill>
              <a:latin typeface="Varela Round"/>
              <a:ea typeface="Varela Round"/>
              <a:cs typeface="Varela Round"/>
              <a:sym typeface="Varela Round"/>
            </a:endParaRPr>
          </a:p>
        </p:txBody>
      </p:sp>
      <p:pic>
        <p:nvPicPr>
          <p:cNvPr id="103" name="Google Shape;103;p21"/>
          <p:cNvPicPr preferRelativeResize="0"/>
          <p:nvPr/>
        </p:nvPicPr>
        <p:blipFill>
          <a:blip r:embed="rId4">
            <a:alphaModFix/>
          </a:blip>
          <a:stretch>
            <a:fillRect/>
          </a:stretch>
        </p:blipFill>
        <p:spPr>
          <a:xfrm rot="1689337">
            <a:off x="-823527" y="404306"/>
            <a:ext cx="1730501" cy="169203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
        <p:cNvGrpSpPr/>
        <p:nvPr/>
      </p:nvGrpSpPr>
      <p:grpSpPr>
        <a:xfrm>
          <a:off x="0" y="0"/>
          <a:ext cx="0" cy="0"/>
          <a:chOff x="0" y="0"/>
          <a:chExt cx="0" cy="0"/>
        </a:xfrm>
      </p:grpSpPr>
      <p:pic>
        <p:nvPicPr>
          <p:cNvPr id="108" name="Google Shape;108;p22"/>
          <p:cNvPicPr preferRelativeResize="0"/>
          <p:nvPr/>
        </p:nvPicPr>
        <p:blipFill>
          <a:blip r:embed="rId4">
            <a:alphaModFix/>
          </a:blip>
          <a:stretch>
            <a:fillRect/>
          </a:stretch>
        </p:blipFill>
        <p:spPr>
          <a:xfrm>
            <a:off x="5136275" y="2020975"/>
            <a:ext cx="1216950" cy="1145950"/>
          </a:xfrm>
          <a:prstGeom prst="rect">
            <a:avLst/>
          </a:prstGeom>
          <a:noFill/>
          <a:ln>
            <a:noFill/>
          </a:ln>
        </p:spPr>
      </p:pic>
      <p:sp>
        <p:nvSpPr>
          <p:cNvPr id="109" name="Google Shape;109;p22"/>
          <p:cNvSpPr txBox="1"/>
          <p:nvPr/>
        </p:nvSpPr>
        <p:spPr>
          <a:xfrm>
            <a:off x="2856450" y="2319750"/>
            <a:ext cx="2181600"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FFFF"/>
                </a:solidFill>
                <a:latin typeface="Varela Round"/>
                <a:ea typeface="Varela Round"/>
                <a:cs typeface="Varela Round"/>
                <a:sym typeface="Varela Round"/>
              </a:rPr>
              <a:t>Nick Brierley</a:t>
            </a:r>
            <a:endParaRPr>
              <a:solidFill>
                <a:srgbClr val="FFFFFF"/>
              </a:solidFill>
              <a:latin typeface="Varela Round"/>
              <a:ea typeface="Varela Round"/>
              <a:cs typeface="Varela Round"/>
              <a:sym typeface="Varela Roun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114" name="Google Shape;114;p23"/>
          <p:cNvSpPr txBox="1"/>
          <p:nvPr/>
        </p:nvSpPr>
        <p:spPr>
          <a:xfrm>
            <a:off x="2643300" y="1732050"/>
            <a:ext cx="38574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Nick’s slides</a:t>
            </a:r>
            <a:endParaRPr sz="2400">
              <a:solidFill>
                <a:srgbClr val="FFFFFF"/>
              </a:solidFill>
              <a:latin typeface="Varela Round"/>
              <a:ea typeface="Varela Round"/>
              <a:cs typeface="Varela Round"/>
              <a:sym typeface="Varela Round"/>
            </a:endParaRPr>
          </a:p>
        </p:txBody>
      </p:sp>
      <p:pic>
        <p:nvPicPr>
          <p:cNvPr id="115" name="Google Shape;115;p23"/>
          <p:cNvPicPr preferRelativeResize="0"/>
          <p:nvPr/>
        </p:nvPicPr>
        <p:blipFill>
          <a:blip r:embed="rId4">
            <a:alphaModFix/>
          </a:blip>
          <a:stretch>
            <a:fillRect/>
          </a:stretch>
        </p:blipFill>
        <p:spPr>
          <a:xfrm>
            <a:off x="2447863" y="447613"/>
            <a:ext cx="4248277" cy="42482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9"/>
        <p:cNvGrpSpPr/>
        <p:nvPr/>
      </p:nvGrpSpPr>
      <p:grpSpPr>
        <a:xfrm>
          <a:off x="0" y="0"/>
          <a:ext cx="0" cy="0"/>
          <a:chOff x="0" y="0"/>
          <a:chExt cx="0" cy="0"/>
        </a:xfrm>
      </p:grpSpPr>
      <p:pic>
        <p:nvPicPr>
          <p:cNvPr id="120" name="Google Shape;120;p24"/>
          <p:cNvPicPr preferRelativeResize="0"/>
          <p:nvPr/>
        </p:nvPicPr>
        <p:blipFill>
          <a:blip r:embed="rId4">
            <a:alphaModFix/>
          </a:blip>
          <a:stretch>
            <a:fillRect/>
          </a:stretch>
        </p:blipFill>
        <p:spPr>
          <a:xfrm>
            <a:off x="141050" y="1676881"/>
            <a:ext cx="3178228" cy="1789725"/>
          </a:xfrm>
          <a:prstGeom prst="rect">
            <a:avLst/>
          </a:prstGeom>
          <a:noFill/>
          <a:ln>
            <a:noFill/>
          </a:ln>
        </p:spPr>
      </p:pic>
      <p:pic>
        <p:nvPicPr>
          <p:cNvPr id="121" name="Google Shape;121;p24"/>
          <p:cNvPicPr preferRelativeResize="0"/>
          <p:nvPr/>
        </p:nvPicPr>
        <p:blipFill>
          <a:blip r:embed="rId5">
            <a:alphaModFix/>
          </a:blip>
          <a:stretch>
            <a:fillRect/>
          </a:stretch>
        </p:blipFill>
        <p:spPr>
          <a:xfrm>
            <a:off x="6261767" y="1362087"/>
            <a:ext cx="2440085" cy="2419349"/>
          </a:xfrm>
          <a:prstGeom prst="rect">
            <a:avLst/>
          </a:prstGeom>
          <a:noFill/>
          <a:ln>
            <a:noFill/>
          </a:ln>
        </p:spPr>
      </p:pic>
      <p:pic>
        <p:nvPicPr>
          <p:cNvPr id="122" name="Google Shape;122;p24"/>
          <p:cNvPicPr preferRelativeResize="0"/>
          <p:nvPr/>
        </p:nvPicPr>
        <p:blipFill>
          <a:blip r:embed="rId6">
            <a:alphaModFix/>
          </a:blip>
          <a:stretch>
            <a:fillRect/>
          </a:stretch>
        </p:blipFill>
        <p:spPr>
          <a:xfrm>
            <a:off x="3501025" y="1353644"/>
            <a:ext cx="2424026" cy="243620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pic>
        <p:nvPicPr>
          <p:cNvPr id="127" name="Google Shape;127;p25"/>
          <p:cNvPicPr preferRelativeResize="0"/>
          <p:nvPr/>
        </p:nvPicPr>
        <p:blipFill>
          <a:blip r:embed="rId4">
            <a:alphaModFix/>
          </a:blip>
          <a:stretch>
            <a:fillRect/>
          </a:stretch>
        </p:blipFill>
        <p:spPr>
          <a:xfrm>
            <a:off x="968550" y="1147650"/>
            <a:ext cx="2848200" cy="2848200"/>
          </a:xfrm>
          <a:prstGeom prst="rect">
            <a:avLst/>
          </a:prstGeom>
          <a:noFill/>
          <a:ln>
            <a:noFill/>
          </a:ln>
        </p:spPr>
      </p:pic>
      <p:pic>
        <p:nvPicPr>
          <p:cNvPr id="128" name="Google Shape;128;p25"/>
          <p:cNvPicPr preferRelativeResize="0"/>
          <p:nvPr/>
        </p:nvPicPr>
        <p:blipFill>
          <a:blip r:embed="rId5">
            <a:alphaModFix/>
          </a:blip>
          <a:stretch>
            <a:fillRect/>
          </a:stretch>
        </p:blipFill>
        <p:spPr>
          <a:xfrm>
            <a:off x="4280499" y="1948774"/>
            <a:ext cx="4571999" cy="12459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2"/>
        <p:cNvGrpSpPr/>
        <p:nvPr/>
      </p:nvGrpSpPr>
      <p:grpSpPr>
        <a:xfrm>
          <a:off x="0" y="0"/>
          <a:ext cx="0" cy="0"/>
          <a:chOff x="0" y="0"/>
          <a:chExt cx="0" cy="0"/>
        </a:xfrm>
      </p:grpSpPr>
      <p:sp>
        <p:nvSpPr>
          <p:cNvPr id="133" name="Google Shape;133;p26"/>
          <p:cNvSpPr txBox="1"/>
          <p:nvPr/>
        </p:nvSpPr>
        <p:spPr>
          <a:xfrm>
            <a:off x="2116200" y="1732050"/>
            <a:ext cx="49116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POSSIBILITY</a:t>
            </a:r>
            <a:endParaRPr sz="4800" b="1">
              <a:solidFill>
                <a:srgbClr val="FFFFFF"/>
              </a:solidFill>
              <a:latin typeface="Varela Round"/>
              <a:ea typeface="Varela Round"/>
              <a:cs typeface="Varela Round"/>
              <a:sym typeface="Varela Roun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p27"/>
          <p:cNvSpPr txBox="1"/>
          <p:nvPr/>
        </p:nvSpPr>
        <p:spPr>
          <a:xfrm>
            <a:off x="1603500" y="1732050"/>
            <a:ext cx="59370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Key Values:</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Independence</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Self reliance</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12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Deeply rooted in</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Personalisation</a:t>
            </a:r>
            <a:endParaRPr sz="4800" b="1">
              <a:solidFill>
                <a:srgbClr val="FFFFFF"/>
              </a:solidFill>
              <a:latin typeface="Varela Round"/>
              <a:ea typeface="Varela Round"/>
              <a:cs typeface="Varela Round"/>
              <a:sym typeface="Varela Rou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2"/>
        <p:cNvGrpSpPr/>
        <p:nvPr/>
      </p:nvGrpSpPr>
      <p:grpSpPr>
        <a:xfrm>
          <a:off x="0" y="0"/>
          <a:ext cx="0" cy="0"/>
          <a:chOff x="0" y="0"/>
          <a:chExt cx="0" cy="0"/>
        </a:xfrm>
      </p:grpSpPr>
      <p:pic>
        <p:nvPicPr>
          <p:cNvPr id="143" name="Google Shape;143;p28"/>
          <p:cNvPicPr preferRelativeResize="0"/>
          <p:nvPr/>
        </p:nvPicPr>
        <p:blipFill>
          <a:blip r:embed="rId4">
            <a:alphaModFix/>
          </a:blip>
          <a:stretch>
            <a:fillRect/>
          </a:stretch>
        </p:blipFill>
        <p:spPr>
          <a:xfrm>
            <a:off x="-295225" y="797239"/>
            <a:ext cx="9734448" cy="35490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7"/>
        <p:cNvGrpSpPr/>
        <p:nvPr/>
      </p:nvGrpSpPr>
      <p:grpSpPr>
        <a:xfrm>
          <a:off x="0" y="0"/>
          <a:ext cx="0" cy="0"/>
          <a:chOff x="0" y="0"/>
          <a:chExt cx="0" cy="0"/>
        </a:xfrm>
      </p:grpSpPr>
      <p:pic>
        <p:nvPicPr>
          <p:cNvPr id="148" name="Google Shape;148;p29"/>
          <p:cNvPicPr preferRelativeResize="0"/>
          <p:nvPr/>
        </p:nvPicPr>
        <p:blipFill>
          <a:blip r:embed="rId4">
            <a:alphaModFix/>
          </a:blip>
          <a:stretch>
            <a:fillRect/>
          </a:stretch>
        </p:blipFill>
        <p:spPr>
          <a:xfrm>
            <a:off x="5176076" y="2015199"/>
            <a:ext cx="1177150" cy="1113108"/>
          </a:xfrm>
          <a:prstGeom prst="rect">
            <a:avLst/>
          </a:prstGeom>
          <a:noFill/>
          <a:ln>
            <a:noFill/>
          </a:ln>
        </p:spPr>
      </p:pic>
      <p:sp>
        <p:nvSpPr>
          <p:cNvPr id="149" name="Google Shape;149;p29"/>
          <p:cNvSpPr txBox="1"/>
          <p:nvPr/>
        </p:nvSpPr>
        <p:spPr>
          <a:xfrm>
            <a:off x="2856450" y="2319750"/>
            <a:ext cx="2253600"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2400">
                <a:solidFill>
                  <a:schemeClr val="lt1"/>
                </a:solidFill>
                <a:latin typeface="Varela Round"/>
                <a:ea typeface="Varela Round"/>
                <a:cs typeface="Varela Round"/>
                <a:sym typeface="Varela Round"/>
              </a:rPr>
              <a:t>Tracey Catling</a:t>
            </a:r>
            <a:endParaRPr>
              <a:solidFill>
                <a:srgbClr val="FFFFFF"/>
              </a:solidFill>
              <a:latin typeface="Varela Round"/>
              <a:ea typeface="Varela Round"/>
              <a:cs typeface="Varela Round"/>
              <a:sym typeface="Varela Roun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3"/>
        <p:cNvGrpSpPr/>
        <p:nvPr/>
      </p:nvGrpSpPr>
      <p:grpSpPr>
        <a:xfrm>
          <a:off x="0" y="0"/>
          <a:ext cx="0" cy="0"/>
          <a:chOff x="0" y="0"/>
          <a:chExt cx="0" cy="0"/>
        </a:xfrm>
      </p:grpSpPr>
      <p:sp>
        <p:nvSpPr>
          <p:cNvPr id="154" name="Google Shape;154;p30"/>
          <p:cNvSpPr txBox="1"/>
          <p:nvPr/>
        </p:nvSpPr>
        <p:spPr>
          <a:xfrm>
            <a:off x="2597250" y="1607075"/>
            <a:ext cx="38574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When I went to school...</a:t>
            </a:r>
            <a:endParaRPr sz="3600">
              <a:solidFill>
                <a:srgbClr val="FFFFFF"/>
              </a:solidFill>
              <a:latin typeface="Varela Round"/>
              <a:ea typeface="Varela Round"/>
              <a:cs typeface="Varela Round"/>
              <a:sym typeface="Varela Roun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8"/>
        <p:cNvGrpSpPr/>
        <p:nvPr/>
      </p:nvGrpSpPr>
      <p:grpSpPr>
        <a:xfrm>
          <a:off x="0" y="0"/>
          <a:ext cx="0" cy="0"/>
          <a:chOff x="0" y="0"/>
          <a:chExt cx="0" cy="0"/>
        </a:xfrm>
      </p:grpSpPr>
      <p:sp>
        <p:nvSpPr>
          <p:cNvPr id="159" name="Google Shape;159;p31"/>
          <p:cNvSpPr txBox="1"/>
          <p:nvPr/>
        </p:nvSpPr>
        <p:spPr>
          <a:xfrm>
            <a:off x="592625" y="1357125"/>
            <a:ext cx="78798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I would have loved a classroom where differentiation and personalisation were at its core. </a:t>
            </a:r>
            <a:endParaRPr sz="3600">
              <a:solidFill>
                <a:srgbClr val="FFFFFF"/>
              </a:solidFill>
              <a:latin typeface="Varela Round"/>
              <a:ea typeface="Varela Round"/>
              <a:cs typeface="Varela Round"/>
              <a:sym typeface="Varela Round"/>
            </a:endParaRPr>
          </a:p>
          <a:p>
            <a:pPr marL="182880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164" name="Google Shape;164;p32"/>
          <p:cNvSpPr txBox="1"/>
          <p:nvPr/>
        </p:nvSpPr>
        <p:spPr>
          <a:xfrm>
            <a:off x="2597250" y="1607075"/>
            <a:ext cx="38574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2400">
              <a:solidFill>
                <a:srgbClr val="FFFFFF"/>
              </a:solidFill>
              <a:latin typeface="Varela Round"/>
              <a:ea typeface="Varela Round"/>
              <a:cs typeface="Varela Round"/>
              <a:sym typeface="Varela Round"/>
            </a:endParaRPr>
          </a:p>
        </p:txBody>
      </p:sp>
      <p:sp>
        <p:nvSpPr>
          <p:cNvPr id="165" name="Google Shape;165;p32"/>
          <p:cNvSpPr txBox="1"/>
          <p:nvPr/>
        </p:nvSpPr>
        <p:spPr>
          <a:xfrm>
            <a:off x="1723500" y="1304525"/>
            <a:ext cx="5604900" cy="2148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Students feel a sense of:</a:t>
            </a:r>
            <a:endParaRPr sz="3600">
              <a:solidFill>
                <a:srgbClr val="FFFFFF"/>
              </a:solidFill>
              <a:latin typeface="Varela Round"/>
              <a:ea typeface="Varela Round"/>
              <a:cs typeface="Varela Round"/>
              <a:sym typeface="Varela Round"/>
            </a:endParaRPr>
          </a:p>
          <a:p>
            <a:pPr marL="457200" lvl="0" indent="-457200" algn="l" rtl="0">
              <a:spcBef>
                <a:spcPts val="0"/>
              </a:spcBef>
              <a:spcAft>
                <a:spcPts val="0"/>
              </a:spcAft>
              <a:buClr>
                <a:srgbClr val="FFFFFF"/>
              </a:buClr>
              <a:buSzPts val="3600"/>
              <a:buFont typeface="Varela Round"/>
              <a:buChar char="●"/>
            </a:pPr>
            <a:r>
              <a:rPr lang="en-GB" sz="3600">
                <a:solidFill>
                  <a:srgbClr val="FFFFFF"/>
                </a:solidFill>
                <a:latin typeface="Varela Round"/>
                <a:ea typeface="Varela Round"/>
                <a:cs typeface="Varela Round"/>
                <a:sym typeface="Varela Round"/>
              </a:rPr>
              <a:t>Ownership</a:t>
            </a:r>
            <a:endParaRPr sz="3600">
              <a:solidFill>
                <a:srgbClr val="FFFFFF"/>
              </a:solidFill>
              <a:latin typeface="Varela Round"/>
              <a:ea typeface="Varela Round"/>
              <a:cs typeface="Varela Round"/>
              <a:sym typeface="Varela Round"/>
            </a:endParaRPr>
          </a:p>
          <a:p>
            <a:pPr marL="457200" lvl="0" indent="-457200" algn="l" rtl="0">
              <a:spcBef>
                <a:spcPts val="0"/>
              </a:spcBef>
              <a:spcAft>
                <a:spcPts val="0"/>
              </a:spcAft>
              <a:buClr>
                <a:srgbClr val="FFFFFF"/>
              </a:buClr>
              <a:buSzPts val="3600"/>
              <a:buFont typeface="Varela Round"/>
              <a:buChar char="●"/>
            </a:pPr>
            <a:r>
              <a:rPr lang="en-GB" sz="3600">
                <a:solidFill>
                  <a:srgbClr val="FFFFFF"/>
                </a:solidFill>
                <a:latin typeface="Varela Round"/>
                <a:ea typeface="Varela Round"/>
                <a:cs typeface="Varela Round"/>
                <a:sym typeface="Varela Round"/>
              </a:rPr>
              <a:t>Choice</a:t>
            </a:r>
            <a:endParaRPr sz="3600">
              <a:solidFill>
                <a:srgbClr val="FFFFFF"/>
              </a:solidFill>
              <a:latin typeface="Varela Round"/>
              <a:ea typeface="Varela Round"/>
              <a:cs typeface="Varela Round"/>
              <a:sym typeface="Varela Round"/>
            </a:endParaRPr>
          </a:p>
          <a:p>
            <a:pPr marL="457200" lvl="0" indent="-457200" algn="l" rtl="0">
              <a:spcBef>
                <a:spcPts val="0"/>
              </a:spcBef>
              <a:spcAft>
                <a:spcPts val="0"/>
              </a:spcAft>
              <a:buClr>
                <a:srgbClr val="FFFFFF"/>
              </a:buClr>
              <a:buSzPts val="3600"/>
              <a:buFont typeface="Varela Round"/>
              <a:buChar char="●"/>
            </a:pPr>
            <a:r>
              <a:rPr lang="en-GB" sz="3600">
                <a:solidFill>
                  <a:srgbClr val="FFFFFF"/>
                </a:solidFill>
                <a:latin typeface="Varela Round"/>
                <a:ea typeface="Varela Round"/>
                <a:cs typeface="Varela Round"/>
                <a:sym typeface="Varela Round"/>
              </a:rPr>
              <a:t>Success</a:t>
            </a:r>
            <a:endParaRPr sz="3600">
              <a:solidFill>
                <a:srgbClr val="FFFFFF"/>
              </a:solidFill>
              <a:latin typeface="Varela Round"/>
              <a:ea typeface="Varela Round"/>
              <a:cs typeface="Varela Round"/>
              <a:sym typeface="Varela Roun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sp>
        <p:nvSpPr>
          <p:cNvPr id="170" name="Google Shape;170;p33"/>
          <p:cNvSpPr txBox="1"/>
          <p:nvPr/>
        </p:nvSpPr>
        <p:spPr>
          <a:xfrm>
            <a:off x="0" y="1732050"/>
            <a:ext cx="91440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boost student engagement, </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enthusiasm and confidence</a:t>
            </a:r>
            <a:endParaRPr sz="3600" b="1">
              <a:solidFill>
                <a:srgbClr val="FFFFFF"/>
              </a:solidFill>
              <a:latin typeface="Varela Round"/>
              <a:ea typeface="Varela Round"/>
              <a:cs typeface="Varela Round"/>
              <a:sym typeface="Varela Round"/>
            </a:endParaRPr>
          </a:p>
        </p:txBody>
      </p:sp>
      <p:pic>
        <p:nvPicPr>
          <p:cNvPr id="171" name="Google Shape;171;p33"/>
          <p:cNvPicPr preferRelativeResize="0"/>
          <p:nvPr/>
        </p:nvPicPr>
        <p:blipFill>
          <a:blip r:embed="rId4">
            <a:alphaModFix/>
          </a:blip>
          <a:stretch>
            <a:fillRect/>
          </a:stretch>
        </p:blipFill>
        <p:spPr>
          <a:xfrm rot="1689337">
            <a:off x="-823527" y="404306"/>
            <a:ext cx="1730501" cy="169203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5"/>
        <p:cNvGrpSpPr/>
        <p:nvPr/>
      </p:nvGrpSpPr>
      <p:grpSpPr>
        <a:xfrm>
          <a:off x="0" y="0"/>
          <a:ext cx="0" cy="0"/>
          <a:chOff x="0" y="0"/>
          <a:chExt cx="0" cy="0"/>
        </a:xfrm>
      </p:grpSpPr>
      <p:pic>
        <p:nvPicPr>
          <p:cNvPr id="176" name="Google Shape;176;p34"/>
          <p:cNvPicPr preferRelativeResize="0"/>
          <p:nvPr/>
        </p:nvPicPr>
        <p:blipFill>
          <a:blip r:embed="rId4">
            <a:alphaModFix/>
          </a:blip>
          <a:stretch>
            <a:fillRect/>
          </a:stretch>
        </p:blipFill>
        <p:spPr>
          <a:xfrm>
            <a:off x="5176076" y="2015199"/>
            <a:ext cx="1177150" cy="1113108"/>
          </a:xfrm>
          <a:prstGeom prst="rect">
            <a:avLst/>
          </a:prstGeom>
          <a:noFill/>
          <a:ln>
            <a:noFill/>
          </a:ln>
        </p:spPr>
      </p:pic>
      <p:sp>
        <p:nvSpPr>
          <p:cNvPr id="177" name="Google Shape;177;p34"/>
          <p:cNvSpPr txBox="1"/>
          <p:nvPr/>
        </p:nvSpPr>
        <p:spPr>
          <a:xfrm>
            <a:off x="2856450" y="2319750"/>
            <a:ext cx="2253600"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chemeClr val="lt1"/>
                </a:solidFill>
                <a:latin typeface="Varela Round"/>
                <a:ea typeface="Varela Round"/>
                <a:cs typeface="Varela Round"/>
                <a:sym typeface="Varela Round"/>
              </a:rPr>
              <a:t>Tracey Catling</a:t>
            </a:r>
            <a:endParaRPr>
              <a:solidFill>
                <a:srgbClr val="FFFFFF"/>
              </a:solidFill>
              <a:latin typeface="Varela Round"/>
              <a:ea typeface="Varela Round"/>
              <a:cs typeface="Varela Round"/>
              <a:sym typeface="Varela Rou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1"/>
        <p:cNvGrpSpPr/>
        <p:nvPr/>
      </p:nvGrpSpPr>
      <p:grpSpPr>
        <a:xfrm>
          <a:off x="0" y="0"/>
          <a:ext cx="0" cy="0"/>
          <a:chOff x="0" y="0"/>
          <a:chExt cx="0" cy="0"/>
        </a:xfrm>
      </p:grpSpPr>
      <p:sp>
        <p:nvSpPr>
          <p:cNvPr id="182" name="Google Shape;182;p35"/>
          <p:cNvSpPr txBox="1"/>
          <p:nvPr/>
        </p:nvSpPr>
        <p:spPr>
          <a:xfrm>
            <a:off x="2228925" y="1600500"/>
            <a:ext cx="48420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Reluctant Writers</a:t>
            </a:r>
            <a:endParaRPr sz="3600">
              <a:solidFill>
                <a:srgbClr val="FFFFFF"/>
              </a:solidFill>
              <a:latin typeface="Varela Round"/>
              <a:ea typeface="Varela Round"/>
              <a:cs typeface="Varela Round"/>
              <a:sym typeface="Varela Roun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6"/>
        <p:cNvGrpSpPr/>
        <p:nvPr/>
      </p:nvGrpSpPr>
      <p:grpSpPr>
        <a:xfrm>
          <a:off x="0" y="0"/>
          <a:ext cx="0" cy="0"/>
          <a:chOff x="0" y="0"/>
          <a:chExt cx="0" cy="0"/>
        </a:xfrm>
      </p:grpSpPr>
      <p:sp>
        <p:nvSpPr>
          <p:cNvPr id="187" name="Google Shape;187;p36"/>
          <p:cNvSpPr txBox="1"/>
          <p:nvPr/>
        </p:nvSpPr>
        <p:spPr>
          <a:xfrm>
            <a:off x="1407800" y="1732050"/>
            <a:ext cx="64722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Relationships are key!</a:t>
            </a:r>
            <a:endParaRPr sz="36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192" name="Google Shape;192;p37"/>
          <p:cNvSpPr txBox="1"/>
          <p:nvPr/>
        </p:nvSpPr>
        <p:spPr>
          <a:xfrm>
            <a:off x="1407800" y="388050"/>
            <a:ext cx="6472200" cy="4393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When a student knows you know them and how they learn, they engage, feel</a:t>
            </a:r>
            <a:endParaRPr sz="24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safe and respond to learning. </a:t>
            </a:r>
            <a:endParaRPr sz="2400">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2400">
              <a:solidFill>
                <a:srgbClr val="FFFFFF"/>
              </a:solidFill>
              <a:latin typeface="Varela Round"/>
              <a:ea typeface="Varela Round"/>
              <a:cs typeface="Varela Round"/>
              <a:sym typeface="Varela Round"/>
            </a:endParaRPr>
          </a:p>
          <a:p>
            <a:pPr marL="0" lvl="0" indent="0" algn="ctr" rtl="0">
              <a:spcBef>
                <a:spcPts val="0"/>
              </a:spcBef>
              <a:spcAft>
                <a:spcPts val="0"/>
              </a:spcAft>
              <a:buClr>
                <a:schemeClr val="dk1"/>
              </a:buClr>
              <a:buSzPts val="1100"/>
              <a:buFont typeface="Arial"/>
              <a:buNone/>
            </a:pPr>
            <a:r>
              <a:rPr lang="en-GB" sz="2400">
                <a:solidFill>
                  <a:srgbClr val="FFFFFF"/>
                </a:solidFill>
                <a:latin typeface="Varela Round"/>
                <a:ea typeface="Varela Round"/>
                <a:cs typeface="Varela Round"/>
                <a:sym typeface="Varela Round"/>
              </a:rPr>
              <a:t>Edtech allows students to choose to learn how they prefer, and gives them the confidence to extend themselves.</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2400">
              <a:solidFill>
                <a:srgbClr val="FFFFFF"/>
              </a:solidFill>
              <a:latin typeface="Varela Round"/>
              <a:ea typeface="Varela Round"/>
              <a:cs typeface="Varela Round"/>
              <a:sym typeface="Varela Roun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197" name="Google Shape;197;p38"/>
          <p:cNvSpPr txBox="1"/>
          <p:nvPr/>
        </p:nvSpPr>
        <p:spPr>
          <a:xfrm>
            <a:off x="408025" y="159450"/>
            <a:ext cx="8366400" cy="2376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Take the benefits of text-to-speech with Read&amp;Write for example -</a:t>
            </a:r>
            <a:endParaRPr sz="24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My students love this feature to help them with spotting their mistakes.</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2400">
              <a:solidFill>
                <a:srgbClr val="FFFFFF"/>
              </a:solidFill>
              <a:latin typeface="Varela Round"/>
              <a:ea typeface="Varela Round"/>
              <a:cs typeface="Varela Round"/>
              <a:sym typeface="Varela Round"/>
            </a:endParaRPr>
          </a:p>
        </p:txBody>
      </p:sp>
      <p:sp>
        <p:nvSpPr>
          <p:cNvPr id="198" name="Google Shape;198;p38"/>
          <p:cNvSpPr/>
          <p:nvPr/>
        </p:nvSpPr>
        <p:spPr>
          <a:xfrm rot="-433376">
            <a:off x="707431" y="2180471"/>
            <a:ext cx="4528738" cy="2476357"/>
          </a:xfrm>
          <a:prstGeom prst="roundRect">
            <a:avLst>
              <a:gd name="adj" fmla="val 16667"/>
            </a:avLst>
          </a:prstGeom>
          <a:solidFill>
            <a:srgbClr val="FFFFFF"/>
          </a:solidFill>
          <a:ln w="9525" cap="flat" cmpd="sng">
            <a:solidFill>
              <a:srgbClr val="000000"/>
            </a:solidFill>
            <a:prstDash val="solid"/>
            <a:round/>
            <a:headEnd type="none" w="sm" len="sm"/>
            <a:tailEnd type="none" w="sm" len="sm"/>
          </a:ln>
          <a:effectLst>
            <a:outerShdw blurRad="57150" dist="152400" dir="27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GB" sz="1600">
                <a:latin typeface="Caveat"/>
                <a:ea typeface="Caveat"/>
                <a:cs typeface="Caveat"/>
                <a:sym typeface="Caveat"/>
              </a:rPr>
              <a:t>I think our method of writing is helping me to become a better writer for multiple reasons. Swapping books with a partner and listening to Read and Write helped me to hear it from another perspective, and the partner gave me constructional feedback. Drafting and editing let me make those changes and to elaborate, and publishing told me that this was the final piece, and I was happy with it. Also, marking my own rubric gave me my own opinion and I tried to make it as honest as possible! - A.S.</a:t>
            </a:r>
            <a:endParaRPr sz="1600">
              <a:latin typeface="Caveat"/>
              <a:ea typeface="Caveat"/>
              <a:cs typeface="Caveat"/>
              <a:sym typeface="Caveat"/>
            </a:endParaRPr>
          </a:p>
        </p:txBody>
      </p:sp>
      <p:sp>
        <p:nvSpPr>
          <p:cNvPr id="199" name="Google Shape;199;p38"/>
          <p:cNvSpPr/>
          <p:nvPr/>
        </p:nvSpPr>
        <p:spPr>
          <a:xfrm rot="691420">
            <a:off x="5289611" y="2210986"/>
            <a:ext cx="3043959" cy="2429778"/>
          </a:xfrm>
          <a:prstGeom prst="roundRect">
            <a:avLst>
              <a:gd name="adj" fmla="val 16667"/>
            </a:avLst>
          </a:prstGeom>
          <a:solidFill>
            <a:srgbClr val="FFFFFF"/>
          </a:solidFill>
          <a:ln w="9525" cap="flat" cmpd="sng">
            <a:solidFill>
              <a:srgbClr val="000000"/>
            </a:solidFill>
            <a:prstDash val="solid"/>
            <a:round/>
            <a:headEnd type="none" w="sm" len="sm"/>
            <a:tailEnd type="none" w="sm" len="sm"/>
          </a:ln>
          <a:effectLst>
            <a:outerShdw blurRad="57150" dist="152400" dir="27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GB" sz="2200">
                <a:latin typeface="Dancing Script"/>
                <a:ea typeface="Dancing Script"/>
                <a:cs typeface="Dancing Script"/>
                <a:sym typeface="Dancing Script"/>
              </a:rPr>
              <a:t>I think listening to my writing helped because somethings that I read in my head made sense, but really they were just a collection of random words. - O.S.</a:t>
            </a:r>
            <a:endParaRPr sz="2200">
              <a:latin typeface="Dancing Script"/>
              <a:ea typeface="Dancing Script"/>
              <a:cs typeface="Dancing Script"/>
              <a:sym typeface="Dancing Scrip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3"/>
        <p:cNvGrpSpPr/>
        <p:nvPr/>
      </p:nvGrpSpPr>
      <p:grpSpPr>
        <a:xfrm>
          <a:off x="0" y="0"/>
          <a:ext cx="0" cy="0"/>
          <a:chOff x="0" y="0"/>
          <a:chExt cx="0" cy="0"/>
        </a:xfrm>
      </p:grpSpPr>
      <p:pic>
        <p:nvPicPr>
          <p:cNvPr id="204" name="Google Shape;204;p39"/>
          <p:cNvPicPr preferRelativeResize="0"/>
          <p:nvPr/>
        </p:nvPicPr>
        <p:blipFill>
          <a:blip r:embed="rId4">
            <a:alphaModFix/>
          </a:blip>
          <a:stretch>
            <a:fillRect/>
          </a:stretch>
        </p:blipFill>
        <p:spPr>
          <a:xfrm>
            <a:off x="5136275" y="2020975"/>
            <a:ext cx="1216950" cy="1145950"/>
          </a:xfrm>
          <a:prstGeom prst="rect">
            <a:avLst/>
          </a:prstGeom>
          <a:noFill/>
          <a:ln>
            <a:noFill/>
          </a:ln>
        </p:spPr>
      </p:pic>
      <p:sp>
        <p:nvSpPr>
          <p:cNvPr id="205" name="Google Shape;205;p39"/>
          <p:cNvSpPr txBox="1"/>
          <p:nvPr/>
        </p:nvSpPr>
        <p:spPr>
          <a:xfrm>
            <a:off x="2856450" y="2319750"/>
            <a:ext cx="2181600"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FFFF"/>
                </a:solidFill>
                <a:latin typeface="Varela Round"/>
                <a:ea typeface="Varela Round"/>
                <a:cs typeface="Varela Round"/>
                <a:sym typeface="Varela Round"/>
              </a:rPr>
              <a:t>Nick Brierley</a:t>
            </a:r>
            <a:endParaRPr>
              <a:solidFill>
                <a:srgbClr val="FFFFFF"/>
              </a:solidFill>
              <a:latin typeface="Varela Round"/>
              <a:ea typeface="Varela Round"/>
              <a:cs typeface="Varela Round"/>
              <a:sym typeface="Varela Roun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9"/>
        <p:cNvGrpSpPr/>
        <p:nvPr/>
      </p:nvGrpSpPr>
      <p:grpSpPr>
        <a:xfrm>
          <a:off x="0" y="0"/>
          <a:ext cx="0" cy="0"/>
          <a:chOff x="0" y="0"/>
          <a:chExt cx="0" cy="0"/>
        </a:xfrm>
      </p:grpSpPr>
      <p:sp>
        <p:nvSpPr>
          <p:cNvPr id="210" name="Google Shape;210;p40"/>
          <p:cNvSpPr txBox="1"/>
          <p:nvPr/>
        </p:nvSpPr>
        <p:spPr>
          <a:xfrm>
            <a:off x="2643300" y="413200"/>
            <a:ext cx="3857400" cy="1091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FFFFFF"/>
                </a:solidFill>
                <a:latin typeface="Varela Round"/>
                <a:ea typeface="Varela Round"/>
                <a:cs typeface="Varela Round"/>
                <a:sym typeface="Varela Round"/>
              </a:rPr>
              <a:t>“School”</a:t>
            </a:r>
            <a:endParaRPr sz="3600" i="1">
              <a:solidFill>
                <a:srgbClr val="FFFFFF"/>
              </a:solidFill>
              <a:latin typeface="Varela Round"/>
              <a:ea typeface="Varela Round"/>
              <a:cs typeface="Varela Round"/>
              <a:sym typeface="Varela Round"/>
            </a:endParaRPr>
          </a:p>
        </p:txBody>
      </p:sp>
      <p:pic>
        <p:nvPicPr>
          <p:cNvPr id="211" name="Google Shape;211;p40"/>
          <p:cNvPicPr preferRelativeResize="0"/>
          <p:nvPr/>
        </p:nvPicPr>
        <p:blipFill>
          <a:blip r:embed="rId4">
            <a:alphaModFix/>
          </a:blip>
          <a:stretch>
            <a:fillRect/>
          </a:stretch>
        </p:blipFill>
        <p:spPr>
          <a:xfrm>
            <a:off x="2122673" y="1631851"/>
            <a:ext cx="4898650" cy="27554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pic>
        <p:nvPicPr>
          <p:cNvPr id="216" name="Google Shape;216;p41"/>
          <p:cNvPicPr preferRelativeResize="0"/>
          <p:nvPr/>
        </p:nvPicPr>
        <p:blipFill>
          <a:blip r:embed="rId4">
            <a:alphaModFix/>
          </a:blip>
          <a:stretch>
            <a:fillRect/>
          </a:stretch>
        </p:blipFill>
        <p:spPr>
          <a:xfrm>
            <a:off x="1130325" y="1199875"/>
            <a:ext cx="2743750" cy="2743750"/>
          </a:xfrm>
          <a:prstGeom prst="rect">
            <a:avLst/>
          </a:prstGeom>
          <a:noFill/>
          <a:ln>
            <a:noFill/>
          </a:ln>
        </p:spPr>
      </p:pic>
      <p:pic>
        <p:nvPicPr>
          <p:cNvPr id="217" name="Google Shape;217;p41"/>
          <p:cNvPicPr preferRelativeResize="0"/>
          <p:nvPr/>
        </p:nvPicPr>
        <p:blipFill>
          <a:blip r:embed="rId5">
            <a:alphaModFix/>
          </a:blip>
          <a:stretch>
            <a:fillRect/>
          </a:stretch>
        </p:blipFill>
        <p:spPr>
          <a:xfrm>
            <a:off x="4278300" y="1364875"/>
            <a:ext cx="3857598" cy="241375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1"/>
        <p:cNvGrpSpPr/>
        <p:nvPr/>
      </p:nvGrpSpPr>
      <p:grpSpPr>
        <a:xfrm>
          <a:off x="0" y="0"/>
          <a:ext cx="0" cy="0"/>
          <a:chOff x="0" y="0"/>
          <a:chExt cx="0" cy="0"/>
        </a:xfrm>
      </p:grpSpPr>
      <p:sp>
        <p:nvSpPr>
          <p:cNvPr id="222" name="Google Shape;222;p42"/>
          <p:cNvSpPr txBox="1"/>
          <p:nvPr/>
        </p:nvSpPr>
        <p:spPr>
          <a:xfrm>
            <a:off x="1603500" y="1732050"/>
            <a:ext cx="59370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Key Values:</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Independence</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Self reliance</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10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How?</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Personalisation</a:t>
            </a:r>
            <a:endParaRPr sz="4800" b="1">
              <a:solidFill>
                <a:srgbClr val="FFFFFF"/>
              </a:solidFill>
              <a:latin typeface="Varela Round"/>
              <a:ea typeface="Varela Round"/>
              <a:cs typeface="Varela Round"/>
              <a:sym typeface="Varela Roun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6"/>
        <p:cNvGrpSpPr/>
        <p:nvPr/>
      </p:nvGrpSpPr>
      <p:grpSpPr>
        <a:xfrm>
          <a:off x="0" y="0"/>
          <a:ext cx="0" cy="0"/>
          <a:chOff x="0" y="0"/>
          <a:chExt cx="0" cy="0"/>
        </a:xfrm>
      </p:grpSpPr>
      <p:sp>
        <p:nvSpPr>
          <p:cNvPr id="227" name="Google Shape;227;p43"/>
          <p:cNvSpPr txBox="1"/>
          <p:nvPr/>
        </p:nvSpPr>
        <p:spPr>
          <a:xfrm>
            <a:off x="1022700" y="1628600"/>
            <a:ext cx="70986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Personalisation.. How? </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Access to information</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Access to tools</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ACCESS TO LEARNING </a:t>
            </a:r>
            <a:endParaRPr sz="4800" b="1">
              <a:solidFill>
                <a:srgbClr val="FFFFFF"/>
              </a:solidFill>
              <a:latin typeface="Varela Round"/>
              <a:ea typeface="Varela Round"/>
              <a:cs typeface="Varela Round"/>
              <a:sym typeface="Varela Round"/>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sp>
        <p:nvSpPr>
          <p:cNvPr id="232" name="Google Shape;232;p44"/>
          <p:cNvSpPr txBox="1"/>
          <p:nvPr/>
        </p:nvSpPr>
        <p:spPr>
          <a:xfrm>
            <a:off x="1022700" y="1628600"/>
            <a:ext cx="70986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Engagement.. How? </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Quality Teaching and Learning</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000" b="1" i="1">
                <a:solidFill>
                  <a:srgbClr val="FFFFFF"/>
                </a:solidFill>
                <a:latin typeface="Varela Round"/>
                <a:ea typeface="Varela Round"/>
                <a:cs typeface="Varela Round"/>
                <a:sym typeface="Varela Round"/>
              </a:rPr>
              <a:t>(That naturally embeds technology!)</a:t>
            </a:r>
            <a:endParaRPr sz="3000" b="1" i="1">
              <a:solidFill>
                <a:srgbClr val="FFFFFF"/>
              </a:solidFill>
              <a:latin typeface="Varela Round"/>
              <a:ea typeface="Varela Round"/>
              <a:cs typeface="Varela Round"/>
              <a:sym typeface="Varela Roun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6"/>
        <p:cNvGrpSpPr/>
        <p:nvPr/>
      </p:nvGrpSpPr>
      <p:grpSpPr>
        <a:xfrm>
          <a:off x="0" y="0"/>
          <a:ext cx="0" cy="0"/>
          <a:chOff x="0" y="0"/>
          <a:chExt cx="0" cy="0"/>
        </a:xfrm>
      </p:grpSpPr>
      <p:sp>
        <p:nvSpPr>
          <p:cNvPr id="237" name="Google Shape;237;p45"/>
          <p:cNvSpPr txBox="1"/>
          <p:nvPr/>
        </p:nvSpPr>
        <p:spPr>
          <a:xfrm>
            <a:off x="1022700" y="1628600"/>
            <a:ext cx="70986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Engagement.. What? </a:t>
            </a:r>
            <a:endParaRPr sz="4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Blended T&amp;L:</a:t>
            </a:r>
            <a:endParaRPr sz="48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4800" b="1">
                <a:solidFill>
                  <a:srgbClr val="FFFFFF"/>
                </a:solidFill>
                <a:latin typeface="Varela Round"/>
                <a:ea typeface="Varela Round"/>
                <a:cs typeface="Varela Round"/>
                <a:sym typeface="Varela Round"/>
              </a:rPr>
              <a:t>Explicit Teaching &amp; Inquiry Learning</a:t>
            </a:r>
            <a:endParaRPr sz="4800" b="1">
              <a:solidFill>
                <a:srgbClr val="FFFFFF"/>
              </a:solidFill>
              <a:latin typeface="Varela Round"/>
              <a:ea typeface="Varela Round"/>
              <a:cs typeface="Varela Round"/>
              <a:sym typeface="Varela Roun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1"/>
        <p:cNvGrpSpPr/>
        <p:nvPr/>
      </p:nvGrpSpPr>
      <p:grpSpPr>
        <a:xfrm>
          <a:off x="0" y="0"/>
          <a:ext cx="0" cy="0"/>
          <a:chOff x="0" y="0"/>
          <a:chExt cx="0" cy="0"/>
        </a:xfrm>
      </p:grpSpPr>
      <p:sp>
        <p:nvSpPr>
          <p:cNvPr id="242" name="Google Shape;242;p46"/>
          <p:cNvSpPr txBox="1"/>
          <p:nvPr/>
        </p:nvSpPr>
        <p:spPr>
          <a:xfrm>
            <a:off x="0" y="1732050"/>
            <a:ext cx="9144000" cy="1679400"/>
          </a:xfrm>
          <a:prstGeom prst="rect">
            <a:avLst/>
          </a:prstGeom>
          <a:no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GB" sz="3600" b="1">
                <a:solidFill>
                  <a:srgbClr val="FFFFFF"/>
                </a:solidFill>
                <a:latin typeface="Varela Round"/>
                <a:ea typeface="Varela Round"/>
                <a:cs typeface="Varela Round"/>
                <a:sym typeface="Varela Round"/>
              </a:rPr>
              <a:t>features of edtech tools</a:t>
            </a:r>
            <a:r>
              <a:rPr lang="en-GB" sz="2400">
                <a:solidFill>
                  <a:srgbClr val="FFFFFF"/>
                </a:solidFill>
                <a:latin typeface="Varela Round"/>
                <a:ea typeface="Varela Round"/>
                <a:cs typeface="Varela Round"/>
                <a:sym typeface="Varela Round"/>
              </a:rPr>
              <a:t> </a:t>
            </a:r>
            <a:endParaRPr sz="2400">
              <a:solidFill>
                <a:srgbClr val="FFFFFF"/>
              </a:solidFill>
              <a:latin typeface="Varela Round"/>
              <a:ea typeface="Varela Round"/>
              <a:cs typeface="Varela Round"/>
              <a:sym typeface="Varela Round"/>
            </a:endParaRPr>
          </a:p>
          <a:p>
            <a:pPr marL="0" lvl="0" indent="0" algn="ctr" rtl="0">
              <a:lnSpc>
                <a:spcPct val="115000"/>
              </a:lnSpc>
              <a:spcBef>
                <a:spcPts val="0"/>
              </a:spcBef>
              <a:spcAft>
                <a:spcPts val="0"/>
              </a:spcAft>
              <a:buNone/>
            </a:pPr>
            <a:r>
              <a:rPr lang="en-GB" sz="2400">
                <a:solidFill>
                  <a:srgbClr val="FFFFFF"/>
                </a:solidFill>
                <a:latin typeface="Varela Round"/>
                <a:ea typeface="Varela Round"/>
                <a:cs typeface="Varela Round"/>
                <a:sym typeface="Varela Round"/>
              </a:rPr>
              <a:t>enable student voice and choice in the classroom </a:t>
            </a:r>
            <a:endParaRPr sz="2400">
              <a:solidFill>
                <a:srgbClr val="FFFFFF"/>
              </a:solidFill>
              <a:latin typeface="Varela Round"/>
              <a:ea typeface="Varela Round"/>
              <a:cs typeface="Varela Round"/>
              <a:sym typeface="Varela Round"/>
            </a:endParaRPr>
          </a:p>
          <a:p>
            <a:pPr marL="0" lvl="0" indent="0" algn="ctr" rtl="0">
              <a:lnSpc>
                <a:spcPct val="115000"/>
              </a:lnSpc>
              <a:spcBef>
                <a:spcPts val="0"/>
              </a:spcBef>
              <a:spcAft>
                <a:spcPts val="0"/>
              </a:spcAft>
              <a:buNone/>
            </a:pPr>
            <a:r>
              <a:rPr lang="en-GB" sz="2400">
                <a:solidFill>
                  <a:srgbClr val="FFFFFF"/>
                </a:solidFill>
                <a:latin typeface="Varela Round"/>
                <a:ea typeface="Varela Round"/>
                <a:cs typeface="Varela Round"/>
                <a:sym typeface="Varela Round"/>
              </a:rPr>
              <a:t>actively motivate and encourage inspiring learners</a:t>
            </a:r>
            <a:endParaRPr sz="2400">
              <a:solidFill>
                <a:srgbClr val="FFFFFF"/>
              </a:solidFill>
              <a:latin typeface="Varela Round"/>
              <a:ea typeface="Varela Round"/>
              <a:cs typeface="Varela Round"/>
              <a:sym typeface="Varela Round"/>
            </a:endParaRPr>
          </a:p>
          <a:p>
            <a:pPr marL="0" lvl="0" indent="0" algn="ctr" rtl="0">
              <a:lnSpc>
                <a:spcPct val="115000"/>
              </a:lnSpc>
              <a:spcBef>
                <a:spcPts val="0"/>
              </a:spcBef>
              <a:spcAft>
                <a:spcPts val="0"/>
              </a:spcAft>
              <a:buNone/>
            </a:pPr>
            <a:r>
              <a:rPr lang="en-GB" sz="2400">
                <a:solidFill>
                  <a:srgbClr val="FFFFFF"/>
                </a:solidFill>
                <a:latin typeface="Varela Round"/>
                <a:ea typeface="Varela Round"/>
                <a:cs typeface="Varela Round"/>
                <a:sym typeface="Varela Round"/>
              </a:rPr>
              <a:t>enable more productive and efficient teaching and learning</a:t>
            </a:r>
            <a:endParaRPr sz="2400">
              <a:solidFill>
                <a:srgbClr val="FFFFFF"/>
              </a:solidFill>
              <a:latin typeface="Varela Round"/>
              <a:ea typeface="Varela Round"/>
              <a:cs typeface="Varela Round"/>
              <a:sym typeface="Varela Round"/>
            </a:endParaRPr>
          </a:p>
        </p:txBody>
      </p:sp>
      <p:pic>
        <p:nvPicPr>
          <p:cNvPr id="243" name="Google Shape;243;p46"/>
          <p:cNvPicPr preferRelativeResize="0"/>
          <p:nvPr/>
        </p:nvPicPr>
        <p:blipFill>
          <a:blip r:embed="rId4">
            <a:alphaModFix/>
          </a:blip>
          <a:stretch>
            <a:fillRect/>
          </a:stretch>
        </p:blipFill>
        <p:spPr>
          <a:xfrm rot="1689337">
            <a:off x="-823527" y="404306"/>
            <a:ext cx="1730501" cy="1692039"/>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47"/>
        <p:cNvGrpSpPr/>
        <p:nvPr/>
      </p:nvGrpSpPr>
      <p:grpSpPr>
        <a:xfrm>
          <a:off x="0" y="0"/>
          <a:ext cx="0" cy="0"/>
          <a:chOff x="0" y="0"/>
          <a:chExt cx="0" cy="0"/>
        </a:xfrm>
      </p:grpSpPr>
      <p:pic>
        <p:nvPicPr>
          <p:cNvPr id="248" name="Google Shape;248;p47"/>
          <p:cNvPicPr preferRelativeResize="0"/>
          <p:nvPr/>
        </p:nvPicPr>
        <p:blipFill>
          <a:blip r:embed="rId4">
            <a:alphaModFix/>
          </a:blip>
          <a:stretch>
            <a:fillRect/>
          </a:stretch>
        </p:blipFill>
        <p:spPr>
          <a:xfrm>
            <a:off x="5136275" y="2020975"/>
            <a:ext cx="1216950" cy="1145950"/>
          </a:xfrm>
          <a:prstGeom prst="rect">
            <a:avLst/>
          </a:prstGeom>
          <a:noFill/>
          <a:ln>
            <a:noFill/>
          </a:ln>
        </p:spPr>
      </p:pic>
      <p:sp>
        <p:nvSpPr>
          <p:cNvPr id="249" name="Google Shape;249;p47"/>
          <p:cNvSpPr txBox="1"/>
          <p:nvPr/>
        </p:nvSpPr>
        <p:spPr>
          <a:xfrm>
            <a:off x="2856450" y="2319750"/>
            <a:ext cx="2181600"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FFFF"/>
                </a:solidFill>
                <a:latin typeface="Varela Round"/>
                <a:ea typeface="Varela Round"/>
                <a:cs typeface="Varela Round"/>
                <a:sym typeface="Varela Round"/>
              </a:rPr>
              <a:t>Nick Brierley</a:t>
            </a:r>
            <a:endParaRPr>
              <a:solidFill>
                <a:srgbClr val="FFFFFF"/>
              </a:solidFill>
              <a:latin typeface="Varela Round"/>
              <a:ea typeface="Varela Round"/>
              <a:cs typeface="Varela Round"/>
              <a:sym typeface="Varela Roun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3"/>
        <p:cNvGrpSpPr/>
        <p:nvPr/>
      </p:nvGrpSpPr>
      <p:grpSpPr>
        <a:xfrm>
          <a:off x="0" y="0"/>
          <a:ext cx="0" cy="0"/>
          <a:chOff x="0" y="0"/>
          <a:chExt cx="0" cy="0"/>
        </a:xfrm>
      </p:grpSpPr>
      <p:sp>
        <p:nvSpPr>
          <p:cNvPr id="254" name="Google Shape;254;p48"/>
          <p:cNvSpPr txBox="1"/>
          <p:nvPr/>
        </p:nvSpPr>
        <p:spPr>
          <a:xfrm>
            <a:off x="1740150" y="1732050"/>
            <a:ext cx="56637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Student Voice</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600" i="1">
                <a:solidFill>
                  <a:srgbClr val="FFFFFF"/>
                </a:solidFill>
                <a:latin typeface="Varela Round"/>
                <a:ea typeface="Varela Round"/>
                <a:cs typeface="Varela Round"/>
                <a:sym typeface="Varela Round"/>
              </a:rPr>
              <a:t>What are we doing?</a:t>
            </a:r>
            <a:endParaRPr sz="3600" i="1">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36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Student Choice:</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600" i="1">
                <a:solidFill>
                  <a:srgbClr val="FFFFFF"/>
                </a:solidFill>
                <a:latin typeface="Varela Round"/>
                <a:ea typeface="Varela Round"/>
                <a:cs typeface="Varela Round"/>
                <a:sym typeface="Varela Round"/>
              </a:rPr>
              <a:t>How are we doing that?</a:t>
            </a:r>
            <a:endParaRPr sz="3600" i="1">
              <a:solidFill>
                <a:srgbClr val="FFFFFF"/>
              </a:solidFill>
              <a:latin typeface="Varela Round"/>
              <a:ea typeface="Varela Round"/>
              <a:cs typeface="Varela Round"/>
              <a:sym typeface="Varela Round"/>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58"/>
        <p:cNvGrpSpPr/>
        <p:nvPr/>
      </p:nvGrpSpPr>
      <p:grpSpPr>
        <a:xfrm>
          <a:off x="0" y="0"/>
          <a:ext cx="0" cy="0"/>
          <a:chOff x="0" y="0"/>
          <a:chExt cx="0" cy="0"/>
        </a:xfrm>
      </p:grpSpPr>
      <p:pic>
        <p:nvPicPr>
          <p:cNvPr id="259" name="Google Shape;259;p49"/>
          <p:cNvPicPr preferRelativeResize="0"/>
          <p:nvPr/>
        </p:nvPicPr>
        <p:blipFill rotWithShape="1">
          <a:blip r:embed="rId4">
            <a:alphaModFix/>
          </a:blip>
          <a:srcRect l="16219" t="11450" r="18168" b="8587"/>
          <a:stretch/>
        </p:blipFill>
        <p:spPr>
          <a:xfrm>
            <a:off x="1652325" y="929425"/>
            <a:ext cx="5839325" cy="3284650"/>
          </a:xfrm>
          <a:prstGeom prst="rect">
            <a:avLst/>
          </a:prstGeom>
          <a:noFill/>
          <a:ln>
            <a:noFill/>
          </a:ln>
        </p:spPr>
      </p:pic>
      <p:sp>
        <p:nvSpPr>
          <p:cNvPr id="260" name="Google Shape;260;p49"/>
          <p:cNvSpPr/>
          <p:nvPr/>
        </p:nvSpPr>
        <p:spPr>
          <a:xfrm>
            <a:off x="4269000" y="1137775"/>
            <a:ext cx="686400" cy="978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49"/>
          <p:cNvSpPr/>
          <p:nvPr/>
        </p:nvSpPr>
        <p:spPr>
          <a:xfrm>
            <a:off x="5098400" y="1224350"/>
            <a:ext cx="686400" cy="978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49"/>
          <p:cNvSpPr/>
          <p:nvPr/>
        </p:nvSpPr>
        <p:spPr>
          <a:xfrm>
            <a:off x="5833800" y="1376750"/>
            <a:ext cx="686400" cy="978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49"/>
          <p:cNvSpPr/>
          <p:nvPr/>
        </p:nvSpPr>
        <p:spPr>
          <a:xfrm>
            <a:off x="5833800" y="2977250"/>
            <a:ext cx="686400" cy="978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49"/>
          <p:cNvSpPr/>
          <p:nvPr/>
        </p:nvSpPr>
        <p:spPr>
          <a:xfrm>
            <a:off x="5098400" y="3110800"/>
            <a:ext cx="686400" cy="978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5" name="Google Shape;265;p49"/>
          <p:cNvPicPr preferRelativeResize="0"/>
          <p:nvPr/>
        </p:nvPicPr>
        <p:blipFill>
          <a:blip r:embed="rId5">
            <a:alphaModFix/>
          </a:blip>
          <a:stretch>
            <a:fillRect/>
          </a:stretch>
        </p:blipFill>
        <p:spPr>
          <a:xfrm>
            <a:off x="6347663" y="2252799"/>
            <a:ext cx="1143987" cy="858000"/>
          </a:xfrm>
          <a:prstGeom prst="rect">
            <a:avLst/>
          </a:prstGeom>
          <a:noFill/>
          <a:ln>
            <a:noFill/>
          </a:ln>
        </p:spPr>
      </p:pic>
      <p:sp>
        <p:nvSpPr>
          <p:cNvPr id="266" name="Google Shape;266;p49"/>
          <p:cNvSpPr/>
          <p:nvPr/>
        </p:nvSpPr>
        <p:spPr>
          <a:xfrm>
            <a:off x="6569200" y="2192800"/>
            <a:ext cx="686400" cy="978000"/>
          </a:xfrm>
          <a:prstGeom prst="ellipse">
            <a:avLst/>
          </a:prstGeom>
          <a:noFill/>
          <a:ln w="381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0"/>
        <p:cNvGrpSpPr/>
        <p:nvPr/>
      </p:nvGrpSpPr>
      <p:grpSpPr>
        <a:xfrm>
          <a:off x="0" y="0"/>
          <a:ext cx="0" cy="0"/>
          <a:chOff x="0" y="0"/>
          <a:chExt cx="0" cy="0"/>
        </a:xfrm>
      </p:grpSpPr>
      <p:pic>
        <p:nvPicPr>
          <p:cNvPr id="271" name="Google Shape;271;p50"/>
          <p:cNvPicPr preferRelativeResize="0"/>
          <p:nvPr/>
        </p:nvPicPr>
        <p:blipFill>
          <a:blip r:embed="rId4">
            <a:alphaModFix/>
          </a:blip>
          <a:stretch>
            <a:fillRect/>
          </a:stretch>
        </p:blipFill>
        <p:spPr>
          <a:xfrm>
            <a:off x="3137894" y="1773464"/>
            <a:ext cx="2868224" cy="15965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75"/>
        <p:cNvGrpSpPr/>
        <p:nvPr/>
      </p:nvGrpSpPr>
      <p:grpSpPr>
        <a:xfrm>
          <a:off x="0" y="0"/>
          <a:ext cx="0" cy="0"/>
          <a:chOff x="0" y="0"/>
          <a:chExt cx="0" cy="0"/>
        </a:xfrm>
      </p:grpSpPr>
      <p:sp>
        <p:nvSpPr>
          <p:cNvPr id="276" name="Google Shape;276;p51"/>
          <p:cNvSpPr txBox="1"/>
          <p:nvPr/>
        </p:nvSpPr>
        <p:spPr>
          <a:xfrm>
            <a:off x="1740150" y="1732050"/>
            <a:ext cx="56637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Finding new tools for your classroom...</a:t>
            </a:r>
            <a:endParaRPr sz="3600" i="1">
              <a:solidFill>
                <a:srgbClr val="FFFFFF"/>
              </a:solidFill>
              <a:latin typeface="Varela Round"/>
              <a:ea typeface="Varela Round"/>
              <a:cs typeface="Varela Round"/>
              <a:sym typeface="Varela Round"/>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0"/>
        <p:cNvGrpSpPr/>
        <p:nvPr/>
      </p:nvGrpSpPr>
      <p:grpSpPr>
        <a:xfrm>
          <a:off x="0" y="0"/>
          <a:ext cx="0" cy="0"/>
          <a:chOff x="0" y="0"/>
          <a:chExt cx="0" cy="0"/>
        </a:xfrm>
      </p:grpSpPr>
      <p:sp>
        <p:nvSpPr>
          <p:cNvPr id="281" name="Google Shape;281;p52"/>
          <p:cNvSpPr txBox="1"/>
          <p:nvPr/>
        </p:nvSpPr>
        <p:spPr>
          <a:xfrm>
            <a:off x="1068600" y="1732050"/>
            <a:ext cx="70068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How do we motivate students?</a:t>
            </a:r>
            <a:endParaRPr sz="3600">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Give them a reason to care..</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3600" b="1">
                <a:solidFill>
                  <a:srgbClr val="FFFFFF"/>
                </a:solidFill>
                <a:latin typeface="Varela Round"/>
                <a:ea typeface="Varela Round"/>
                <a:cs typeface="Varela Round"/>
                <a:sym typeface="Varela Round"/>
              </a:rPr>
              <a:t>make it matter!</a:t>
            </a:r>
            <a:endParaRPr sz="3600" b="1">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24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b="1">
                <a:solidFill>
                  <a:srgbClr val="FFFFFF"/>
                </a:solidFill>
                <a:latin typeface="Varela Round"/>
                <a:ea typeface="Varela Round"/>
                <a:cs typeface="Varela Round"/>
                <a:sym typeface="Varela Round"/>
              </a:rPr>
              <a:t>Audience?</a:t>
            </a:r>
            <a:endParaRPr sz="2400" b="1">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2400" b="1">
                <a:solidFill>
                  <a:srgbClr val="FFFFFF"/>
                </a:solidFill>
                <a:latin typeface="Varela Round"/>
                <a:ea typeface="Varela Round"/>
                <a:cs typeface="Varela Round"/>
                <a:sym typeface="Varela Round"/>
              </a:rPr>
              <a:t>Purpose?</a:t>
            </a:r>
            <a:endParaRPr sz="2400" b="1">
              <a:solidFill>
                <a:srgbClr val="FFFFFF"/>
              </a:solidFill>
              <a:latin typeface="Varela Round"/>
              <a:ea typeface="Varela Round"/>
              <a:cs typeface="Varela Round"/>
              <a:sym typeface="Varela Round"/>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5"/>
        <p:cNvGrpSpPr/>
        <p:nvPr/>
      </p:nvGrpSpPr>
      <p:grpSpPr>
        <a:xfrm>
          <a:off x="0" y="0"/>
          <a:ext cx="0" cy="0"/>
          <a:chOff x="0" y="0"/>
          <a:chExt cx="0" cy="0"/>
        </a:xfrm>
      </p:grpSpPr>
      <p:sp>
        <p:nvSpPr>
          <p:cNvPr id="286" name="Google Shape;286;p53"/>
          <p:cNvSpPr txBox="1"/>
          <p:nvPr/>
        </p:nvSpPr>
        <p:spPr>
          <a:xfrm>
            <a:off x="936750" y="1732050"/>
            <a:ext cx="72705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Educational technology helps us to maximise time with our students, ensuring that learning and achievement of all students remains of paramount importance.</a:t>
            </a:r>
            <a:endParaRPr sz="2400" b="1">
              <a:solidFill>
                <a:srgbClr val="FFFFFF"/>
              </a:solidFill>
              <a:latin typeface="Varela Round"/>
              <a:ea typeface="Varela Round"/>
              <a:cs typeface="Varela Round"/>
              <a:sym typeface="Varela Roun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0"/>
        <p:cNvGrpSpPr/>
        <p:nvPr/>
      </p:nvGrpSpPr>
      <p:grpSpPr>
        <a:xfrm>
          <a:off x="0" y="0"/>
          <a:ext cx="0" cy="0"/>
          <a:chOff x="0" y="0"/>
          <a:chExt cx="0" cy="0"/>
        </a:xfrm>
      </p:grpSpPr>
      <p:pic>
        <p:nvPicPr>
          <p:cNvPr id="291" name="Google Shape;291;p54"/>
          <p:cNvPicPr preferRelativeResize="0"/>
          <p:nvPr/>
        </p:nvPicPr>
        <p:blipFill>
          <a:blip r:embed="rId4">
            <a:alphaModFix/>
          </a:blip>
          <a:stretch>
            <a:fillRect/>
          </a:stretch>
        </p:blipFill>
        <p:spPr>
          <a:xfrm>
            <a:off x="5176076" y="2015199"/>
            <a:ext cx="1177150" cy="1113108"/>
          </a:xfrm>
          <a:prstGeom prst="rect">
            <a:avLst/>
          </a:prstGeom>
          <a:noFill/>
          <a:ln>
            <a:noFill/>
          </a:ln>
        </p:spPr>
      </p:pic>
      <p:sp>
        <p:nvSpPr>
          <p:cNvPr id="292" name="Google Shape;292;p54"/>
          <p:cNvSpPr txBox="1"/>
          <p:nvPr/>
        </p:nvSpPr>
        <p:spPr>
          <a:xfrm>
            <a:off x="2856450" y="2319750"/>
            <a:ext cx="2253600" cy="504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chemeClr val="lt1"/>
                </a:solidFill>
                <a:latin typeface="Varela Round"/>
                <a:ea typeface="Varela Round"/>
                <a:cs typeface="Varela Round"/>
                <a:sym typeface="Varela Round"/>
              </a:rPr>
              <a:t>Tracey Catling</a:t>
            </a:r>
            <a:endParaRPr>
              <a:solidFill>
                <a:srgbClr val="FFFFFF"/>
              </a:solidFill>
              <a:latin typeface="Varela Round"/>
              <a:ea typeface="Varela Round"/>
              <a:cs typeface="Varela Round"/>
              <a:sym typeface="Varela Roun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96"/>
        <p:cNvGrpSpPr/>
        <p:nvPr/>
      </p:nvGrpSpPr>
      <p:grpSpPr>
        <a:xfrm>
          <a:off x="0" y="0"/>
          <a:ext cx="0" cy="0"/>
          <a:chOff x="0" y="0"/>
          <a:chExt cx="0" cy="0"/>
        </a:xfrm>
      </p:grpSpPr>
      <p:pic>
        <p:nvPicPr>
          <p:cNvPr id="297" name="Google Shape;297;p55"/>
          <p:cNvPicPr preferRelativeResize="0"/>
          <p:nvPr/>
        </p:nvPicPr>
        <p:blipFill>
          <a:blip r:embed="rId4">
            <a:alphaModFix/>
          </a:blip>
          <a:stretch>
            <a:fillRect/>
          </a:stretch>
        </p:blipFill>
        <p:spPr>
          <a:xfrm rot="4">
            <a:off x="2171850" y="817980"/>
            <a:ext cx="4586052" cy="3448442"/>
          </a:xfrm>
          <a:prstGeom prst="rect">
            <a:avLst/>
          </a:prstGeom>
          <a:noFill/>
          <a:ln w="28575" cap="flat" cmpd="sng">
            <a:solidFill>
              <a:srgbClr val="000000"/>
            </a:solidFill>
            <a:prstDash val="solid"/>
            <a:round/>
            <a:headEnd type="none" w="sm" len="sm"/>
            <a:tailEnd type="none" w="sm" len="sm"/>
          </a:ln>
          <a:effectLst>
            <a:outerShdw blurRad="57150" dist="114300" dir="6780000" algn="bl" rotWithShape="0">
              <a:srgbClr val="000000">
                <a:alpha val="50000"/>
              </a:srgbClr>
            </a:outerShdw>
          </a:effectLst>
        </p:spPr>
      </p:pic>
      <p:sp>
        <p:nvSpPr>
          <p:cNvPr id="298" name="Google Shape;298;p55"/>
          <p:cNvSpPr txBox="1"/>
          <p:nvPr/>
        </p:nvSpPr>
        <p:spPr>
          <a:xfrm>
            <a:off x="1091550" y="70450"/>
            <a:ext cx="6479700" cy="109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Choice in Learning</a:t>
            </a:r>
            <a:endParaRPr sz="36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
        <p:nvSpPr>
          <p:cNvPr id="299" name="Google Shape;299;p55"/>
          <p:cNvSpPr txBox="1"/>
          <p:nvPr/>
        </p:nvSpPr>
        <p:spPr>
          <a:xfrm>
            <a:off x="1100075" y="4535700"/>
            <a:ext cx="7233300" cy="76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English Choice Boards using Google Drawings</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2400">
              <a:solidFill>
                <a:srgbClr val="FFFFFF"/>
              </a:solidFill>
              <a:latin typeface="Varela Round"/>
              <a:ea typeface="Varela Round"/>
              <a:cs typeface="Varela Round"/>
              <a:sym typeface="Varela Round"/>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3"/>
        <p:cNvGrpSpPr/>
        <p:nvPr/>
      </p:nvGrpSpPr>
      <p:grpSpPr>
        <a:xfrm>
          <a:off x="0" y="0"/>
          <a:ext cx="0" cy="0"/>
          <a:chOff x="0" y="0"/>
          <a:chExt cx="0" cy="0"/>
        </a:xfrm>
      </p:grpSpPr>
      <p:pic>
        <p:nvPicPr>
          <p:cNvPr id="304" name="Google Shape;304;p56"/>
          <p:cNvPicPr preferRelativeResize="0"/>
          <p:nvPr/>
        </p:nvPicPr>
        <p:blipFill>
          <a:blip r:embed="rId4">
            <a:alphaModFix/>
          </a:blip>
          <a:stretch>
            <a:fillRect/>
          </a:stretch>
        </p:blipFill>
        <p:spPr>
          <a:xfrm>
            <a:off x="4572002" y="892929"/>
            <a:ext cx="4386274" cy="3602099"/>
          </a:xfrm>
          <a:prstGeom prst="rect">
            <a:avLst/>
          </a:prstGeom>
          <a:noFill/>
          <a:ln w="28575" cap="flat" cmpd="sng">
            <a:solidFill>
              <a:srgbClr val="000000"/>
            </a:solidFill>
            <a:prstDash val="solid"/>
            <a:round/>
            <a:headEnd type="none" w="sm" len="sm"/>
            <a:tailEnd type="none" w="sm" len="sm"/>
          </a:ln>
          <a:effectLst>
            <a:outerShdw blurRad="57150" dist="133350" dir="4200000" algn="bl" rotWithShape="0">
              <a:srgbClr val="000000">
                <a:alpha val="50000"/>
              </a:srgbClr>
            </a:outerShdw>
          </a:effectLst>
        </p:spPr>
      </p:pic>
      <p:sp>
        <p:nvSpPr>
          <p:cNvPr id="305" name="Google Shape;305;p56"/>
          <p:cNvSpPr txBox="1"/>
          <p:nvPr/>
        </p:nvSpPr>
        <p:spPr>
          <a:xfrm>
            <a:off x="1091550" y="70450"/>
            <a:ext cx="6479700" cy="109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Go at your own pace</a:t>
            </a:r>
            <a:endParaRPr sz="36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
        <p:nvSpPr>
          <p:cNvPr id="306" name="Google Shape;306;p56"/>
          <p:cNvSpPr txBox="1"/>
          <p:nvPr/>
        </p:nvSpPr>
        <p:spPr>
          <a:xfrm>
            <a:off x="623650" y="4647425"/>
            <a:ext cx="7846800" cy="76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Sequenced Tasks in Classroom or on a Slide Deck</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2400">
              <a:solidFill>
                <a:srgbClr val="FFFFFF"/>
              </a:solidFill>
              <a:latin typeface="Varela Round"/>
              <a:ea typeface="Varela Round"/>
              <a:cs typeface="Varela Round"/>
              <a:sym typeface="Varela Round"/>
            </a:endParaRPr>
          </a:p>
        </p:txBody>
      </p:sp>
      <p:pic>
        <p:nvPicPr>
          <p:cNvPr id="307" name="Google Shape;307;p56"/>
          <p:cNvPicPr preferRelativeResize="0"/>
          <p:nvPr/>
        </p:nvPicPr>
        <p:blipFill>
          <a:blip r:embed="rId5">
            <a:alphaModFix/>
          </a:blip>
          <a:stretch>
            <a:fillRect/>
          </a:stretch>
        </p:blipFill>
        <p:spPr>
          <a:xfrm>
            <a:off x="318840" y="826949"/>
            <a:ext cx="3739740" cy="3665155"/>
          </a:xfrm>
          <a:prstGeom prst="rect">
            <a:avLst/>
          </a:prstGeom>
          <a:noFill/>
          <a:ln w="28575" cap="flat" cmpd="sng">
            <a:solidFill>
              <a:srgbClr val="000000"/>
            </a:solidFill>
            <a:prstDash val="solid"/>
            <a:round/>
            <a:headEnd type="none" w="sm" len="sm"/>
            <a:tailEnd type="none" w="sm" len="sm"/>
          </a:ln>
          <a:effectLst>
            <a:outerShdw blurRad="57150" dist="152400" dir="4980000" algn="bl" rotWithShape="0">
              <a:srgbClr val="000000">
                <a:alpha val="50000"/>
              </a:srgbClr>
            </a:outerShdw>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11"/>
        <p:cNvGrpSpPr/>
        <p:nvPr/>
      </p:nvGrpSpPr>
      <p:grpSpPr>
        <a:xfrm>
          <a:off x="0" y="0"/>
          <a:ext cx="0" cy="0"/>
          <a:chOff x="0" y="0"/>
          <a:chExt cx="0" cy="0"/>
        </a:xfrm>
      </p:grpSpPr>
      <p:sp>
        <p:nvSpPr>
          <p:cNvPr id="312" name="Google Shape;312;p57"/>
          <p:cNvSpPr txBox="1"/>
          <p:nvPr/>
        </p:nvSpPr>
        <p:spPr>
          <a:xfrm>
            <a:off x="1091550" y="70450"/>
            <a:ext cx="6479700" cy="109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Show what you know...</a:t>
            </a:r>
            <a:endParaRPr sz="36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
        <p:nvSpPr>
          <p:cNvPr id="313" name="Google Shape;313;p57"/>
          <p:cNvSpPr txBox="1"/>
          <p:nvPr/>
        </p:nvSpPr>
        <p:spPr>
          <a:xfrm>
            <a:off x="5060575" y="1346575"/>
            <a:ext cx="3740700" cy="2619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400">
                <a:solidFill>
                  <a:srgbClr val="FFFFFF"/>
                </a:solidFill>
                <a:latin typeface="Varela Round"/>
                <a:ea typeface="Varela Round"/>
                <a:cs typeface="Varela Round"/>
                <a:sym typeface="Varela Round"/>
              </a:rPr>
              <a:t>Using Seesaw students can explain their learning.</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2400">
              <a:solidFill>
                <a:srgbClr val="FFFFFF"/>
              </a:solidFill>
              <a:latin typeface="Varela Round"/>
              <a:ea typeface="Varela Round"/>
              <a:cs typeface="Varela Round"/>
              <a:sym typeface="Varela Round"/>
            </a:endParaRPr>
          </a:p>
        </p:txBody>
      </p:sp>
      <p:grpSp>
        <p:nvGrpSpPr>
          <p:cNvPr id="314" name="Google Shape;314;p57"/>
          <p:cNvGrpSpPr/>
          <p:nvPr/>
        </p:nvGrpSpPr>
        <p:grpSpPr>
          <a:xfrm>
            <a:off x="940800" y="1038400"/>
            <a:ext cx="3760768" cy="3175075"/>
            <a:chOff x="940800" y="1038400"/>
            <a:chExt cx="3760768" cy="3175075"/>
          </a:xfrm>
        </p:grpSpPr>
        <p:pic>
          <p:nvPicPr>
            <p:cNvPr id="315" name="Google Shape;315;p57"/>
            <p:cNvPicPr preferRelativeResize="0"/>
            <p:nvPr/>
          </p:nvPicPr>
          <p:blipFill>
            <a:blip r:embed="rId4">
              <a:alphaModFix/>
            </a:blip>
            <a:stretch>
              <a:fillRect/>
            </a:stretch>
          </p:blipFill>
          <p:spPr>
            <a:xfrm>
              <a:off x="940800" y="1038400"/>
              <a:ext cx="3760768" cy="3175075"/>
            </a:xfrm>
            <a:prstGeom prst="rect">
              <a:avLst/>
            </a:prstGeom>
            <a:noFill/>
            <a:ln>
              <a:noFill/>
            </a:ln>
          </p:spPr>
        </p:pic>
        <p:sp>
          <p:nvSpPr>
            <p:cNvPr id="316" name="Google Shape;316;p57"/>
            <p:cNvSpPr/>
            <p:nvPr/>
          </p:nvSpPr>
          <p:spPr>
            <a:xfrm>
              <a:off x="1239100" y="3613100"/>
              <a:ext cx="584400" cy="63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57"/>
            <p:cNvSpPr/>
            <p:nvPr/>
          </p:nvSpPr>
          <p:spPr>
            <a:xfrm>
              <a:off x="1091289" y="4091778"/>
              <a:ext cx="295500" cy="63300"/>
            </a:xfrm>
            <a:prstGeom prst="rect">
              <a:avLst/>
            </a:prstGeom>
            <a:solidFill>
              <a:srgbClr val="EEEEEE"/>
            </a:solidFill>
            <a:ln w="9525" cap="flat" cmpd="sng">
              <a:solidFill>
                <a:srgbClr val="59595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1"/>
        <p:cNvGrpSpPr/>
        <p:nvPr/>
      </p:nvGrpSpPr>
      <p:grpSpPr>
        <a:xfrm>
          <a:off x="0" y="0"/>
          <a:ext cx="0" cy="0"/>
          <a:chOff x="0" y="0"/>
          <a:chExt cx="0" cy="0"/>
        </a:xfrm>
      </p:grpSpPr>
      <p:sp>
        <p:nvSpPr>
          <p:cNvPr id="322" name="Google Shape;322;p58"/>
          <p:cNvSpPr txBox="1"/>
          <p:nvPr/>
        </p:nvSpPr>
        <p:spPr>
          <a:xfrm>
            <a:off x="1126750" y="112675"/>
            <a:ext cx="6870000" cy="2139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Assigning Tasks is great when Edtech works together. </a:t>
            </a:r>
            <a:endParaRPr sz="36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
        <p:nvSpPr>
          <p:cNvPr id="323" name="Google Shape;323;p58"/>
          <p:cNvSpPr txBox="1"/>
          <p:nvPr/>
        </p:nvSpPr>
        <p:spPr>
          <a:xfrm>
            <a:off x="1036725" y="1973425"/>
            <a:ext cx="7233300" cy="2088900"/>
          </a:xfrm>
          <a:prstGeom prst="rect">
            <a:avLst/>
          </a:prstGeom>
          <a:noFill/>
          <a:ln>
            <a:noFill/>
          </a:ln>
        </p:spPr>
        <p:txBody>
          <a:bodyPr spcFirstLastPara="1" wrap="square" lIns="91425" tIns="91425" rIns="91425" bIns="91425" anchor="ctr" anchorCtr="0">
            <a:noAutofit/>
          </a:bodyPr>
          <a:lstStyle/>
          <a:p>
            <a:pPr marL="1371600" lvl="0" indent="-381000" algn="l" rtl="0">
              <a:lnSpc>
                <a:spcPct val="150000"/>
              </a:lnSpc>
              <a:spcBef>
                <a:spcPts val="0"/>
              </a:spcBef>
              <a:spcAft>
                <a:spcPts val="0"/>
              </a:spcAft>
              <a:buClr>
                <a:srgbClr val="FFFFFF"/>
              </a:buClr>
              <a:buSzPts val="2400"/>
              <a:buFont typeface="Varela Round"/>
              <a:buChar char="●"/>
            </a:pPr>
            <a:r>
              <a:rPr lang="en-GB" sz="2400">
                <a:solidFill>
                  <a:srgbClr val="FFFFFF"/>
                </a:solidFill>
                <a:latin typeface="Varela Round"/>
                <a:ea typeface="Varela Round"/>
                <a:cs typeface="Varela Round"/>
                <a:sym typeface="Varela Round"/>
              </a:rPr>
              <a:t>Fluency Tutor &amp; Classroom</a:t>
            </a:r>
            <a:endParaRPr sz="2400">
              <a:solidFill>
                <a:srgbClr val="FFFFFF"/>
              </a:solidFill>
              <a:latin typeface="Varela Round"/>
              <a:ea typeface="Varela Round"/>
              <a:cs typeface="Varela Round"/>
              <a:sym typeface="Varela Round"/>
            </a:endParaRPr>
          </a:p>
          <a:p>
            <a:pPr marL="1371600" lvl="0" indent="-381000" algn="l" rtl="0">
              <a:lnSpc>
                <a:spcPct val="150000"/>
              </a:lnSpc>
              <a:spcBef>
                <a:spcPts val="0"/>
              </a:spcBef>
              <a:spcAft>
                <a:spcPts val="0"/>
              </a:spcAft>
              <a:buClr>
                <a:srgbClr val="FFFFFF"/>
              </a:buClr>
              <a:buSzPts val="2400"/>
              <a:buFont typeface="Varela Round"/>
              <a:buChar char="●"/>
            </a:pPr>
            <a:r>
              <a:rPr lang="en-GB" sz="2400">
                <a:solidFill>
                  <a:srgbClr val="FFFFFF"/>
                </a:solidFill>
                <a:latin typeface="Varela Round"/>
                <a:ea typeface="Varela Round"/>
                <a:cs typeface="Varela Round"/>
                <a:sym typeface="Varela Round"/>
              </a:rPr>
              <a:t>Read and Write &amp; Google Docs</a:t>
            </a:r>
            <a:endParaRPr sz="2400">
              <a:solidFill>
                <a:srgbClr val="FFFFFF"/>
              </a:solidFill>
              <a:latin typeface="Varela Round"/>
              <a:ea typeface="Varela Round"/>
              <a:cs typeface="Varela Round"/>
              <a:sym typeface="Varela Round"/>
            </a:endParaRPr>
          </a:p>
          <a:p>
            <a:pPr marL="1371600" lvl="0" indent="-381000" algn="l" rtl="0">
              <a:lnSpc>
                <a:spcPct val="150000"/>
              </a:lnSpc>
              <a:spcBef>
                <a:spcPts val="0"/>
              </a:spcBef>
              <a:spcAft>
                <a:spcPts val="0"/>
              </a:spcAft>
              <a:buClr>
                <a:srgbClr val="FFFFFF"/>
              </a:buClr>
              <a:buSzPts val="2400"/>
              <a:buFont typeface="Varela Round"/>
              <a:buChar char="●"/>
            </a:pPr>
            <a:r>
              <a:rPr lang="en-GB" sz="2400">
                <a:solidFill>
                  <a:srgbClr val="FFFFFF"/>
                </a:solidFill>
                <a:latin typeface="Varela Round"/>
                <a:ea typeface="Varela Round"/>
                <a:cs typeface="Varela Round"/>
                <a:sym typeface="Varela Round"/>
              </a:rPr>
              <a:t>Speech to Text &amp; Seesaw</a:t>
            </a:r>
            <a:endParaRPr sz="24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2400">
              <a:solidFill>
                <a:srgbClr val="FFFFFF"/>
              </a:solidFill>
              <a:latin typeface="Varela Round"/>
              <a:ea typeface="Varela Round"/>
              <a:cs typeface="Varela Round"/>
              <a:sym typeface="Varela Roun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27"/>
        <p:cNvGrpSpPr/>
        <p:nvPr/>
      </p:nvGrpSpPr>
      <p:grpSpPr>
        <a:xfrm>
          <a:off x="0" y="0"/>
          <a:ext cx="0" cy="0"/>
          <a:chOff x="0" y="0"/>
          <a:chExt cx="0" cy="0"/>
        </a:xfrm>
      </p:grpSpPr>
      <p:sp>
        <p:nvSpPr>
          <p:cNvPr id="328" name="Google Shape;328;p59"/>
          <p:cNvSpPr txBox="1"/>
          <p:nvPr/>
        </p:nvSpPr>
        <p:spPr>
          <a:xfrm>
            <a:off x="1407800" y="1217825"/>
            <a:ext cx="6472200" cy="2193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FFFFFF"/>
                </a:solidFill>
                <a:latin typeface="Varela Round"/>
                <a:ea typeface="Varela Round"/>
                <a:cs typeface="Varela Round"/>
                <a:sym typeface="Varela Round"/>
              </a:rPr>
              <a:t>If students know what an Edtech Tool can do… </a:t>
            </a:r>
            <a:endParaRPr sz="3600">
              <a:solidFill>
                <a:srgbClr val="FFFFFF"/>
              </a:solidFill>
              <a:latin typeface="Varela Round"/>
              <a:ea typeface="Varela Round"/>
              <a:cs typeface="Varela Round"/>
              <a:sym typeface="Varela Round"/>
            </a:endParaRPr>
          </a:p>
          <a:p>
            <a:pPr marL="0" lvl="0" indent="0" algn="ctr" rtl="0">
              <a:spcBef>
                <a:spcPts val="0"/>
              </a:spcBef>
              <a:spcAft>
                <a:spcPts val="0"/>
              </a:spcAft>
              <a:buNone/>
            </a:pPr>
            <a:endParaRPr sz="3600">
              <a:solidFill>
                <a:srgbClr val="FFFFFF"/>
              </a:solidFill>
              <a:latin typeface="Varela Round"/>
              <a:ea typeface="Varela Round"/>
              <a:cs typeface="Varela Round"/>
              <a:sym typeface="Varela Round"/>
            </a:endParaRPr>
          </a:p>
          <a:p>
            <a:pPr marL="0" lvl="0" indent="0" algn="l" rtl="0">
              <a:spcBef>
                <a:spcPts val="0"/>
              </a:spcBef>
              <a:spcAft>
                <a:spcPts val="0"/>
              </a:spcAft>
              <a:buNone/>
            </a:pPr>
            <a:endParaRPr sz="3600">
              <a:solidFill>
                <a:srgbClr val="FFFFFF"/>
              </a:solidFill>
              <a:latin typeface="Varela Round"/>
              <a:ea typeface="Varela Round"/>
              <a:cs typeface="Varela Round"/>
              <a:sym typeface="Varela Roun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2"/>
        <p:cNvGrpSpPr/>
        <p:nvPr/>
      </p:nvGrpSpPr>
      <p:grpSpPr>
        <a:xfrm>
          <a:off x="0" y="0"/>
          <a:ext cx="0" cy="0"/>
          <a:chOff x="0" y="0"/>
          <a:chExt cx="0" cy="0"/>
        </a:xfrm>
      </p:grpSpPr>
      <p:sp>
        <p:nvSpPr>
          <p:cNvPr id="333" name="Google Shape;333;p60"/>
          <p:cNvSpPr txBox="1"/>
          <p:nvPr/>
        </p:nvSpPr>
        <p:spPr>
          <a:xfrm>
            <a:off x="0" y="1429288"/>
            <a:ext cx="9144000" cy="16794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4800">
                <a:solidFill>
                  <a:srgbClr val="FFFFFF"/>
                </a:solidFill>
                <a:latin typeface="Varela Round"/>
                <a:ea typeface="Varela Round"/>
                <a:cs typeface="Varela Round"/>
                <a:sym typeface="Varela Round"/>
              </a:rPr>
              <a:t>want to know more?</a:t>
            </a:r>
            <a:endParaRPr sz="4800">
              <a:solidFill>
                <a:srgbClr val="FFFFFF"/>
              </a:solidFill>
              <a:latin typeface="Varela Round"/>
              <a:ea typeface="Varela Round"/>
              <a:cs typeface="Varela Round"/>
              <a:sym typeface="Varela Round"/>
            </a:endParaRPr>
          </a:p>
        </p:txBody>
      </p:sp>
      <p:pic>
        <p:nvPicPr>
          <p:cNvPr id="334" name="Google Shape;334;p60"/>
          <p:cNvPicPr preferRelativeResize="0"/>
          <p:nvPr/>
        </p:nvPicPr>
        <p:blipFill>
          <a:blip r:embed="rId4">
            <a:alphaModFix/>
          </a:blip>
          <a:stretch>
            <a:fillRect/>
          </a:stretch>
        </p:blipFill>
        <p:spPr>
          <a:xfrm rot="-10">
            <a:off x="-271900" y="2571754"/>
            <a:ext cx="2413650" cy="235999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38"/>
        <p:cNvGrpSpPr/>
        <p:nvPr/>
      </p:nvGrpSpPr>
      <p:grpSpPr>
        <a:xfrm>
          <a:off x="0" y="0"/>
          <a:ext cx="0" cy="0"/>
          <a:chOff x="0" y="0"/>
          <a:chExt cx="0" cy="0"/>
        </a:xfrm>
      </p:grpSpPr>
      <p:pic>
        <p:nvPicPr>
          <p:cNvPr id="339" name="Google Shape;339;p61"/>
          <p:cNvPicPr preferRelativeResize="0"/>
          <p:nvPr/>
        </p:nvPicPr>
        <p:blipFill>
          <a:blip r:embed="rId4">
            <a:alphaModFix/>
          </a:blip>
          <a:stretch>
            <a:fillRect/>
          </a:stretch>
        </p:blipFill>
        <p:spPr>
          <a:xfrm>
            <a:off x="-96300" y="2950"/>
            <a:ext cx="9240303" cy="5143502"/>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3"/>
        <p:cNvGrpSpPr/>
        <p:nvPr/>
      </p:nvGrpSpPr>
      <p:grpSpPr>
        <a:xfrm>
          <a:off x="0" y="0"/>
          <a:ext cx="0" cy="0"/>
          <a:chOff x="0" y="0"/>
          <a:chExt cx="0" cy="0"/>
        </a:xfrm>
      </p:grpSpPr>
      <p:pic>
        <p:nvPicPr>
          <p:cNvPr id="344" name="Google Shape;344;p62"/>
          <p:cNvPicPr preferRelativeResize="0"/>
          <p:nvPr/>
        </p:nvPicPr>
        <p:blipFill>
          <a:blip r:embed="rId4">
            <a:alphaModFix/>
          </a:blip>
          <a:stretch>
            <a:fillRect/>
          </a:stretch>
        </p:blipFill>
        <p:spPr>
          <a:xfrm>
            <a:off x="1590950" y="748975"/>
            <a:ext cx="5962100" cy="2983925"/>
          </a:xfrm>
          <a:prstGeom prst="rect">
            <a:avLst/>
          </a:prstGeom>
          <a:noFill/>
          <a:ln>
            <a:noFill/>
          </a:ln>
          <a:effectLst>
            <a:outerShdw blurRad="157163" dist="228600" dir="2580000" algn="bl" rotWithShape="0">
              <a:srgbClr val="000000">
                <a:alpha val="50000"/>
              </a:srgbClr>
            </a:outerShdw>
          </a:effectLst>
        </p:spPr>
      </p:pic>
      <p:sp>
        <p:nvSpPr>
          <p:cNvPr id="345" name="Google Shape;345;p62"/>
          <p:cNvSpPr txBox="1"/>
          <p:nvPr/>
        </p:nvSpPr>
        <p:spPr>
          <a:xfrm>
            <a:off x="0" y="4228000"/>
            <a:ext cx="9144000" cy="538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400">
                <a:solidFill>
                  <a:srgbClr val="FFFFFF"/>
                </a:solidFill>
                <a:uFill>
                  <a:noFill/>
                </a:uFill>
                <a:hlinkClick r:id="rId5"/>
              </a:rPr>
              <a:t>www.texthelp.com/en-au/company/education-blog</a:t>
            </a:r>
            <a:endParaRPr sz="2400">
              <a:solidFill>
                <a:srgbClr val="FFFFFF"/>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pic>
        <p:nvPicPr>
          <p:cNvPr id="350" name="Google Shape;350;p63"/>
          <p:cNvPicPr preferRelativeResize="0"/>
          <p:nvPr/>
        </p:nvPicPr>
        <p:blipFill rotWithShape="1">
          <a:blip r:embed="rId4">
            <a:alphaModFix/>
          </a:blip>
          <a:srcRect t="2262" b="2262"/>
          <a:stretch/>
        </p:blipFill>
        <p:spPr>
          <a:xfrm>
            <a:off x="2037950" y="817889"/>
            <a:ext cx="5068103" cy="3507727"/>
          </a:xfrm>
          <a:prstGeom prst="rect">
            <a:avLst/>
          </a:prstGeom>
          <a:noFill/>
          <a:ln>
            <a:noFill/>
          </a:ln>
          <a:effectLst>
            <a:outerShdw blurRad="85725" dist="104775" dir="4020000" algn="bl" rotWithShape="0">
              <a:srgbClr val="000000">
                <a:alpha val="50000"/>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4"/>
        <p:cNvGrpSpPr/>
        <p:nvPr/>
      </p:nvGrpSpPr>
      <p:grpSpPr>
        <a:xfrm>
          <a:off x="0" y="0"/>
          <a:ext cx="0" cy="0"/>
          <a:chOff x="0" y="0"/>
          <a:chExt cx="0" cy="0"/>
        </a:xfrm>
      </p:grpSpPr>
      <p:pic>
        <p:nvPicPr>
          <p:cNvPr id="355" name="Google Shape;355;p64"/>
          <p:cNvPicPr preferRelativeResize="0"/>
          <p:nvPr/>
        </p:nvPicPr>
        <p:blipFill rotWithShape="1">
          <a:blip r:embed="rId4">
            <a:alphaModFix/>
          </a:blip>
          <a:srcRect/>
          <a:stretch/>
        </p:blipFill>
        <p:spPr>
          <a:xfrm>
            <a:off x="984263" y="2080651"/>
            <a:ext cx="7016476" cy="2597150"/>
          </a:xfrm>
          <a:prstGeom prst="rect">
            <a:avLst/>
          </a:prstGeom>
          <a:noFill/>
          <a:ln>
            <a:noFill/>
          </a:ln>
          <a:effectLst>
            <a:outerShdw blurRad="114300" dist="114300" dir="3720000" algn="bl" rotWithShape="0">
              <a:srgbClr val="000000">
                <a:alpha val="50000"/>
              </a:srgbClr>
            </a:outerShdw>
          </a:effectLst>
        </p:spPr>
      </p:pic>
      <p:sp>
        <p:nvSpPr>
          <p:cNvPr id="356" name="Google Shape;356;p64"/>
          <p:cNvSpPr txBox="1"/>
          <p:nvPr/>
        </p:nvSpPr>
        <p:spPr>
          <a:xfrm>
            <a:off x="0" y="715050"/>
            <a:ext cx="9144000" cy="1060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3400">
                <a:solidFill>
                  <a:srgbClr val="FFFFFF"/>
                </a:solidFill>
                <a:latin typeface="Varela Round"/>
                <a:ea typeface="Varela Round"/>
                <a:cs typeface="Varela Round"/>
                <a:sym typeface="Varela Round"/>
              </a:rPr>
              <a:t>Texthelp AsiaPac Facebook Group</a:t>
            </a:r>
            <a:endParaRPr sz="1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1800">
                <a:solidFill>
                  <a:srgbClr val="FFFFFF"/>
                </a:solidFill>
                <a:latin typeface="Varela Round"/>
                <a:ea typeface="Varela Round"/>
                <a:cs typeface="Varela Round"/>
                <a:sym typeface="Varela Round"/>
              </a:rPr>
              <a:t>www.facebook.com/groups/TexthelpAsiaPAC</a:t>
            </a:r>
            <a:endParaRPr sz="3000">
              <a:solidFill>
                <a:srgbClr val="FFFFFF"/>
              </a:solidFill>
              <a:latin typeface="Varela Round"/>
              <a:ea typeface="Varela Round"/>
              <a:cs typeface="Varela Round"/>
              <a:sym typeface="Varela Round"/>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0"/>
        <p:cNvGrpSpPr/>
        <p:nvPr/>
      </p:nvGrpSpPr>
      <p:grpSpPr>
        <a:xfrm>
          <a:off x="0" y="0"/>
          <a:ext cx="0" cy="0"/>
          <a:chOff x="0" y="0"/>
          <a:chExt cx="0" cy="0"/>
        </a:xfrm>
      </p:grpSpPr>
      <p:sp>
        <p:nvSpPr>
          <p:cNvPr id="361" name="Google Shape;361;p65"/>
          <p:cNvSpPr/>
          <p:nvPr/>
        </p:nvSpPr>
        <p:spPr>
          <a:xfrm>
            <a:off x="-27750" y="3237925"/>
            <a:ext cx="9144000" cy="13206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n-GB" sz="3600" b="1" i="0" u="none" strike="noStrike" cap="none">
                <a:solidFill>
                  <a:srgbClr val="FFFFFF"/>
                </a:solidFill>
                <a:latin typeface="Varela Round"/>
                <a:ea typeface="Varela Round"/>
                <a:cs typeface="Varela Round"/>
                <a:sym typeface="Varela Round"/>
              </a:rPr>
              <a:t>Your Asia Pacific team</a:t>
            </a:r>
            <a:endParaRPr sz="14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Varela Round"/>
              <a:buNone/>
            </a:pPr>
            <a:r>
              <a:rPr lang="en-GB" sz="3600" b="0" i="0" strike="noStrike" cap="none">
                <a:solidFill>
                  <a:srgbClr val="FFFFFF"/>
                </a:solidFill>
                <a:latin typeface="Varela Round"/>
                <a:ea typeface="Varela Round"/>
                <a:cs typeface="Varela Round"/>
                <a:sym typeface="Varela Round"/>
              </a:rPr>
              <a:t>asiapac@texthelp.com</a:t>
            </a:r>
            <a:br>
              <a:rPr lang="en-GB" sz="3600" b="0" i="0" u="none" strike="noStrike" cap="none">
                <a:solidFill>
                  <a:srgbClr val="0D9494"/>
                </a:solidFill>
                <a:latin typeface="Varela Round"/>
                <a:ea typeface="Varela Round"/>
                <a:cs typeface="Varela Round"/>
                <a:sym typeface="Varela Round"/>
              </a:rPr>
            </a:br>
            <a:endParaRPr sz="1400" b="0" i="0" u="none" strike="noStrike" cap="none">
              <a:solidFill>
                <a:srgbClr val="0D9494"/>
              </a:solidFill>
              <a:latin typeface="Arial"/>
              <a:ea typeface="Arial"/>
              <a:cs typeface="Arial"/>
              <a:sym typeface="Arial"/>
            </a:endParaRPr>
          </a:p>
        </p:txBody>
      </p:sp>
      <p:grpSp>
        <p:nvGrpSpPr>
          <p:cNvPr id="362" name="Google Shape;362;p65"/>
          <p:cNvGrpSpPr/>
          <p:nvPr/>
        </p:nvGrpSpPr>
        <p:grpSpPr>
          <a:xfrm>
            <a:off x="2183082" y="203600"/>
            <a:ext cx="4844380" cy="2814625"/>
            <a:chOff x="2183082" y="203600"/>
            <a:chExt cx="4844380" cy="2814625"/>
          </a:xfrm>
        </p:grpSpPr>
        <p:pic>
          <p:nvPicPr>
            <p:cNvPr id="363" name="Google Shape;363;p65"/>
            <p:cNvPicPr preferRelativeResize="0"/>
            <p:nvPr/>
          </p:nvPicPr>
          <p:blipFill>
            <a:blip r:embed="rId4">
              <a:alphaModFix/>
            </a:blip>
            <a:stretch>
              <a:fillRect/>
            </a:stretch>
          </p:blipFill>
          <p:spPr>
            <a:xfrm>
              <a:off x="2968788" y="1414875"/>
              <a:ext cx="1104650" cy="1564525"/>
            </a:xfrm>
            <a:prstGeom prst="rect">
              <a:avLst/>
            </a:prstGeom>
            <a:noFill/>
            <a:ln>
              <a:noFill/>
            </a:ln>
          </p:spPr>
        </p:pic>
        <p:pic>
          <p:nvPicPr>
            <p:cNvPr id="364" name="Google Shape;364;p65"/>
            <p:cNvPicPr preferRelativeResize="0"/>
            <p:nvPr/>
          </p:nvPicPr>
          <p:blipFill>
            <a:blip r:embed="rId5">
              <a:alphaModFix/>
            </a:blip>
            <a:stretch>
              <a:fillRect/>
            </a:stretch>
          </p:blipFill>
          <p:spPr>
            <a:xfrm>
              <a:off x="4806438" y="1720050"/>
              <a:ext cx="889175" cy="1259350"/>
            </a:xfrm>
            <a:prstGeom prst="rect">
              <a:avLst/>
            </a:prstGeom>
            <a:noFill/>
            <a:ln>
              <a:noFill/>
            </a:ln>
          </p:spPr>
        </p:pic>
        <p:pic>
          <p:nvPicPr>
            <p:cNvPr id="365" name="Google Shape;365;p65"/>
            <p:cNvPicPr preferRelativeResize="0"/>
            <p:nvPr/>
          </p:nvPicPr>
          <p:blipFill>
            <a:blip r:embed="rId6">
              <a:alphaModFix/>
            </a:blip>
            <a:stretch>
              <a:fillRect/>
            </a:stretch>
          </p:blipFill>
          <p:spPr>
            <a:xfrm>
              <a:off x="3917263" y="1720058"/>
              <a:ext cx="889175" cy="1259343"/>
            </a:xfrm>
            <a:prstGeom prst="rect">
              <a:avLst/>
            </a:prstGeom>
            <a:noFill/>
            <a:ln>
              <a:noFill/>
            </a:ln>
          </p:spPr>
        </p:pic>
        <p:pic>
          <p:nvPicPr>
            <p:cNvPr id="366" name="Google Shape;366;p65"/>
            <p:cNvPicPr preferRelativeResize="0"/>
            <p:nvPr/>
          </p:nvPicPr>
          <p:blipFill>
            <a:blip r:embed="rId7">
              <a:alphaModFix/>
            </a:blip>
            <a:stretch>
              <a:fillRect/>
            </a:stretch>
          </p:blipFill>
          <p:spPr>
            <a:xfrm>
              <a:off x="5695601" y="1758875"/>
              <a:ext cx="1331862" cy="1259350"/>
            </a:xfrm>
            <a:prstGeom prst="rect">
              <a:avLst/>
            </a:prstGeom>
            <a:noFill/>
            <a:ln>
              <a:noFill/>
            </a:ln>
          </p:spPr>
        </p:pic>
        <p:pic>
          <p:nvPicPr>
            <p:cNvPr id="367" name="Google Shape;367;p65"/>
            <p:cNvPicPr preferRelativeResize="0"/>
            <p:nvPr/>
          </p:nvPicPr>
          <p:blipFill>
            <a:blip r:embed="rId8">
              <a:alphaModFix/>
            </a:blip>
            <a:stretch>
              <a:fillRect/>
            </a:stretch>
          </p:blipFill>
          <p:spPr>
            <a:xfrm>
              <a:off x="2183082" y="1720055"/>
              <a:ext cx="889175" cy="1259341"/>
            </a:xfrm>
            <a:prstGeom prst="rect">
              <a:avLst/>
            </a:prstGeom>
            <a:noFill/>
            <a:ln>
              <a:noFill/>
            </a:ln>
          </p:spPr>
        </p:pic>
        <p:sp>
          <p:nvSpPr>
            <p:cNvPr id="368" name="Google Shape;368;p65"/>
            <p:cNvSpPr/>
            <p:nvPr/>
          </p:nvSpPr>
          <p:spPr>
            <a:xfrm>
              <a:off x="5479500" y="203600"/>
              <a:ext cx="1514700" cy="1384800"/>
            </a:xfrm>
            <a:prstGeom prst="wedgeRoundRectCallout">
              <a:avLst>
                <a:gd name="adj1" fmla="val -44709"/>
                <a:gd name="adj2" fmla="val 72729"/>
                <a:gd name="adj3" fmla="val 0"/>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rgbClr val="FFFFFF"/>
                  </a:solidFill>
                  <a:latin typeface="Varela Round"/>
                  <a:ea typeface="Varela Round"/>
                  <a:cs typeface="Varela Round"/>
                  <a:sym typeface="Varela Round"/>
                </a:rPr>
                <a:t>we’re here</a:t>
              </a:r>
              <a:endParaRPr sz="1800">
                <a:solidFill>
                  <a:srgbClr val="FFFFFF"/>
                </a:solidFill>
                <a:latin typeface="Varela Round"/>
                <a:ea typeface="Varela Round"/>
                <a:cs typeface="Varela Round"/>
                <a:sym typeface="Varela Round"/>
              </a:endParaRPr>
            </a:p>
            <a:p>
              <a:pPr marL="0" lvl="0" indent="0" algn="ctr" rtl="0">
                <a:spcBef>
                  <a:spcPts val="0"/>
                </a:spcBef>
                <a:spcAft>
                  <a:spcPts val="0"/>
                </a:spcAft>
                <a:buNone/>
              </a:pPr>
              <a:r>
                <a:rPr lang="en-GB" sz="1800">
                  <a:solidFill>
                    <a:srgbClr val="FFFFFF"/>
                  </a:solidFill>
                  <a:latin typeface="Varela Round"/>
                  <a:ea typeface="Varela Round"/>
                  <a:cs typeface="Varela Round"/>
                  <a:sym typeface="Varela Round"/>
                </a:rPr>
                <a:t>to help</a:t>
              </a:r>
              <a:endParaRPr sz="1800">
                <a:solidFill>
                  <a:srgbClr val="FFFFFF"/>
                </a:solidFill>
                <a:latin typeface="Varela Round"/>
                <a:ea typeface="Varela Round"/>
                <a:cs typeface="Varela Round"/>
                <a:sym typeface="Varela Round"/>
              </a:endParaRPr>
            </a:p>
          </p:txBody>
        </p:sp>
      </p:grpSp>
    </p:spTree>
  </p:cSld>
  <p:clrMapOvr>
    <a:masterClrMapping/>
  </p:clrMapOvr>
</p:sld>
</file>

<file path=ppt/theme/theme1.xml><?xml version="1.0" encoding="utf-8"?>
<a:theme xmlns:a="http://schemas.openxmlformats.org/drawingml/2006/main" name="Texthelp Grey">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694</Words>
  <Application>Microsoft Office PowerPoint</Application>
  <PresentationFormat>On-screen Show (16:9)</PresentationFormat>
  <Paragraphs>113</Paragraphs>
  <Slides>52</Slides>
  <Notes>52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Dancing Script</vt:lpstr>
      <vt:lpstr>Varela Round</vt:lpstr>
      <vt:lpstr>Arial</vt:lpstr>
      <vt:lpstr>Caveat</vt:lpstr>
      <vt:lpstr>Texthelp Grey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Abby Corrigan</cp:lastModifiedBy>
  <cp:revision>1</cp:revision>
  <dcterms:modified xsi:type="dcterms:W3CDTF">2019-09-11T13:32:14Z</dcterms:modified>
</cp:coreProperties>
</file>